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9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0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.xml" ContentType="application/vnd.openxmlformats-officedocument.presentationml.tags+xml"/>
  <Override PartName="/ppt/notesSlides/notesSlide19.xml" ContentType="application/vnd.openxmlformats-officedocument.presentationml.notesSlide+xml"/>
  <Override PartName="/ppt/tags/tag2.xml" ContentType="application/vnd.openxmlformats-officedocument.presentationml.tags+xml"/>
  <Override PartName="/ppt/notesSlides/notesSlide20.xml" ContentType="application/vnd.openxmlformats-officedocument.presentationml.notesSlide+xml"/>
  <Override PartName="/ppt/tags/tag3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8" r:id="rId2"/>
    <p:sldMasterId id="2147483721" r:id="rId3"/>
    <p:sldMasterId id="2147483733" r:id="rId4"/>
    <p:sldMasterId id="2147483745" r:id="rId5"/>
    <p:sldMasterId id="2147483757" r:id="rId6"/>
    <p:sldMasterId id="2147483769" r:id="rId7"/>
    <p:sldMasterId id="2147483841" r:id="rId8"/>
    <p:sldMasterId id="2147483853" r:id="rId9"/>
    <p:sldMasterId id="2147483865" r:id="rId10"/>
    <p:sldMasterId id="2147483901" r:id="rId11"/>
  </p:sldMasterIdLst>
  <p:notesMasterIdLst>
    <p:notesMasterId r:id="rId67"/>
  </p:notesMasterIdLst>
  <p:handoutMasterIdLst>
    <p:handoutMasterId r:id="rId68"/>
  </p:handoutMasterIdLst>
  <p:sldIdLst>
    <p:sldId id="374" r:id="rId12"/>
    <p:sldId id="382" r:id="rId13"/>
    <p:sldId id="367" r:id="rId14"/>
    <p:sldId id="341" r:id="rId15"/>
    <p:sldId id="368" r:id="rId16"/>
    <p:sldId id="343" r:id="rId17"/>
    <p:sldId id="344" r:id="rId18"/>
    <p:sldId id="345" r:id="rId19"/>
    <p:sldId id="346" r:id="rId20"/>
    <p:sldId id="348" r:id="rId21"/>
    <p:sldId id="350" r:id="rId22"/>
    <p:sldId id="351" r:id="rId23"/>
    <p:sldId id="352" r:id="rId24"/>
    <p:sldId id="372" r:id="rId25"/>
    <p:sldId id="272" r:id="rId26"/>
    <p:sldId id="273" r:id="rId27"/>
    <p:sldId id="274" r:id="rId28"/>
    <p:sldId id="275" r:id="rId29"/>
    <p:sldId id="276" r:id="rId30"/>
    <p:sldId id="334" r:id="rId31"/>
    <p:sldId id="278" r:id="rId32"/>
    <p:sldId id="279" r:id="rId33"/>
    <p:sldId id="281" r:id="rId34"/>
    <p:sldId id="282" r:id="rId35"/>
    <p:sldId id="381" r:id="rId36"/>
    <p:sldId id="371" r:id="rId37"/>
    <p:sldId id="284" r:id="rId38"/>
    <p:sldId id="376" r:id="rId39"/>
    <p:sldId id="377" r:id="rId40"/>
    <p:sldId id="378" r:id="rId41"/>
    <p:sldId id="379" r:id="rId42"/>
    <p:sldId id="289" r:id="rId43"/>
    <p:sldId id="375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1" r:id="rId54"/>
    <p:sldId id="302" r:id="rId55"/>
    <p:sldId id="331" r:id="rId56"/>
    <p:sldId id="332" r:id="rId57"/>
    <p:sldId id="303" r:id="rId58"/>
    <p:sldId id="304" r:id="rId59"/>
    <p:sldId id="354" r:id="rId60"/>
    <p:sldId id="305" r:id="rId61"/>
    <p:sldId id="369" r:id="rId62"/>
    <p:sldId id="315" r:id="rId63"/>
    <p:sldId id="316" r:id="rId64"/>
    <p:sldId id="321" r:id="rId65"/>
    <p:sldId id="373" r:id="rId66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79328" autoAdjust="0"/>
  </p:normalViewPr>
  <p:slideViewPr>
    <p:cSldViewPr>
      <p:cViewPr varScale="1">
        <p:scale>
          <a:sx n="92" d="100"/>
          <a:sy n="92" d="100"/>
        </p:scale>
        <p:origin x="2196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63" Type="http://schemas.openxmlformats.org/officeDocument/2006/relationships/slide" Target="slides/slide52.xml"/><Relationship Id="rId68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slide" Target="slides/slide42.xml"/><Relationship Id="rId58" Type="http://schemas.openxmlformats.org/officeDocument/2006/relationships/slide" Target="slides/slide47.xml"/><Relationship Id="rId66" Type="http://schemas.openxmlformats.org/officeDocument/2006/relationships/slide" Target="slides/slide55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0.xml"/><Relationship Id="rId19" Type="http://schemas.openxmlformats.org/officeDocument/2006/relationships/slide" Target="slides/slide8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slide" Target="slides/slide45.xml"/><Relationship Id="rId64" Type="http://schemas.openxmlformats.org/officeDocument/2006/relationships/slide" Target="slides/slide53.xml"/><Relationship Id="rId69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0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slide" Target="slides/slide4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slide" Target="slides/slide43.xml"/><Relationship Id="rId62" Type="http://schemas.openxmlformats.org/officeDocument/2006/relationships/slide" Target="slides/slide5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slide" Target="slides/slide46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openxmlformats.org/officeDocument/2006/relationships/slide" Target="slides/slide49.xml"/><Relationship Id="rId65" Type="http://schemas.openxmlformats.org/officeDocument/2006/relationships/slide" Target="slides/slide54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9" Type="http://schemas.openxmlformats.org/officeDocument/2006/relationships/slide" Target="slides/slide28.xml"/><Relationship Id="rId34" Type="http://schemas.openxmlformats.org/officeDocument/2006/relationships/slide" Target="slides/slide23.xml"/><Relationship Id="rId50" Type="http://schemas.openxmlformats.org/officeDocument/2006/relationships/slide" Target="slides/slide39.xml"/><Relationship Id="rId55" Type="http://schemas.openxmlformats.org/officeDocument/2006/relationships/slide" Target="slides/slide44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748A5A-8F2D-430C-9146-0D0D87FDB491}" type="datetimeFigureOut">
              <a:rPr lang="en-US" smtClean="0"/>
              <a:pPr/>
              <a:t>4/24/2018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FB4527-3157-4112-981A-7B21D5740E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39882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98FF12D1-6BEF-4526-896C-4C1368AE010E}" type="datetimeFigureOut">
              <a:rPr lang="en-US" smtClean="0"/>
              <a:pPr/>
              <a:t>4/24/2018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CA47EF5-16AF-45AD-90D9-27382333A3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718484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858" indent="-285715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858" indent="-228571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001" indent="-228571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144" indent="-228571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288" indent="-228571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431" indent="-228571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574" indent="-228571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717" indent="-228571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A40CE78-E203-4607-BC86-3470E8F13B7D}" type="slidenum">
              <a:rPr lang="en-US" altLang="en-US" b="0" smtClean="0"/>
              <a:pPr/>
              <a:t>1</a:t>
            </a:fld>
            <a:endParaRPr lang="en-US" altLang="en-US" b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14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2464905-2CE0-4FC0-BBC8-54B7019A101E}" type="slidenum">
              <a:rPr lang="en-US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615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64A6AAD-5A1A-459B-A189-7D038C6DA31B}" type="slidenum">
              <a:rPr lang="en-US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323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17DD13B-371E-486D-B188-9FB2DD547C29}" type="slidenum">
              <a:rPr lang="en-US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469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D0EFF74B-2706-4A4E-8DC9-9942D8A08F75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want to form a higher-level, more compact representation of the features in the image by grouping multiple features according to a simple model</a:t>
            </a:r>
          </a:p>
          <a:p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4387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DF512B8F-A0D3-4BFF-9B4D-22D353DCFE04}" type="slidenum">
              <a:rPr lang="en-US" sz="1200" b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 sz="12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43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3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z="1200" dirty="0" smtClean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46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ABB4D7A8-20D6-4DDB-BFEC-01E606D4E1AB}" type="slidenum">
              <a:rPr lang="en-US">
                <a:solidFill>
                  <a:prstClr val="black"/>
                </a:solidFill>
                <a:latin typeface="Calibri"/>
              </a:rPr>
              <a:pPr algn="r" rtl="0"/>
              <a:t>17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781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ABB4D7A8-20D6-4DDB-BFEC-01E606D4E1AB}" type="slidenum">
              <a:rPr lang="en-US">
                <a:solidFill>
                  <a:prstClr val="black"/>
                </a:solidFill>
                <a:latin typeface="Calibri"/>
              </a:rPr>
              <a:pPr algn="r" rtl="0"/>
              <a:t>18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2894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ABB4D7A8-20D6-4DDB-BFEC-01E606D4E1AB}" type="slidenum">
              <a:rPr lang="en-US">
                <a:solidFill>
                  <a:prstClr val="black"/>
                </a:solidFill>
                <a:latin typeface="Calibri"/>
              </a:rPr>
              <a:pPr algn="r" rtl="0"/>
              <a:t>19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48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E96898A3-3EE3-4540-9826-A6DD2D9AC774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spcAft>
                <a:spcPts val="634"/>
              </a:spcAft>
            </a:pPr>
            <a:endParaRPr lang="en-US" sz="13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016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2BCDA7C6-4E28-471E-A0F6-23EF427D758F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154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9794359-6287-468E-9815-026601D398BE}" type="slidenum">
              <a:rPr lang="en-US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541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7DD4497C-5D18-43CF-9BFC-913A6DFFACAF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516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CB032AB6-9822-46CE-B5E4-CEB78EEE70AD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302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CB032AB6-9822-46CE-B5E4-CEB78EEE70AD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2184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7091A9EC-0FEB-49B8-99D7-502048F4AC72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b="1" baseline="0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1681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err="1" smtClean="0"/>
              <a:t>Num_edge_pts</a:t>
            </a:r>
            <a:r>
              <a:rPr lang="en-US" dirty="0" smtClean="0"/>
              <a:t> * </a:t>
            </a:r>
            <a:r>
              <a:rPr lang="en-US" dirty="0" err="1" smtClean="0"/>
              <a:t>num_theta</a:t>
            </a:r>
            <a:endParaRPr lang="en-US" dirty="0" smtClean="0"/>
          </a:p>
        </p:txBody>
      </p:sp>
      <p:sp>
        <p:nvSpPr>
          <p:cNvPr id="163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E4F17BB6-1BAF-4740-A939-4A920CDAAFE1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346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ABB4D7A8-20D6-4DDB-BFEC-01E606D4E1AB}" type="slidenum">
              <a:rPr lang="en-US">
                <a:solidFill>
                  <a:prstClr val="black"/>
                </a:solidFill>
                <a:latin typeface="Calibri"/>
              </a:rPr>
              <a:pPr algn="r" rtl="0"/>
              <a:t>32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427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48BAB5-E73D-4B86-ABF4-67E76C87BFF0}" type="slidenum">
              <a:rPr lang="en-US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35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35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defTabSz="966612"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Quantization errors: an appropriate grid size is difficult to pick.</a:t>
            </a:r>
          </a:p>
          <a:p>
            <a:pPr defTabSz="966612">
              <a:defRPr/>
            </a:pP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666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Need to adjust grid size or smooth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1200" dirty="0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5990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C99BCC50-E0BD-46D3-8D8D-F7E9F4622CCF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possible to find phantom lines</a:t>
            </a:r>
            <a:endParaRPr lang="en-US" dirty="0" smtClean="0"/>
          </a:p>
          <a:p>
            <a:pPr eaLnBrk="1" hangingPunct="1"/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9178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CC9999A9-651D-4AFB-98E3-1EA89E244C0A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1165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0EE40815-05AC-493C-9114-5C5F67E2AF0B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230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353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9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69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67A68ADE-D0CF-4841-A44D-BCC2957125A2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957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9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69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67A68ADE-D0CF-4841-A44D-BCC2957125A2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25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9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69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67A68ADE-D0CF-4841-A44D-BCC2957125A2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118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9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69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67A68ADE-D0CF-4841-A44D-BCC2957125A2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097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9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966612">
              <a:defRPr/>
            </a:pPr>
            <a:endParaRPr lang="en-US" dirty="0" smtClean="0"/>
          </a:p>
        </p:txBody>
      </p:sp>
      <p:sp>
        <p:nvSpPr>
          <p:cNvPr id="169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67A68ADE-D0CF-4841-A44D-BCC2957125A2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5345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1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Helvetica" pitchFamily="34" charset="0"/>
              </a:rPr>
              <a:t>r*theta</a:t>
            </a:r>
          </a:p>
          <a:p>
            <a:pPr eaLnBrk="1" hangingPunct="1"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Helvetica" pitchFamily="34" charset="0"/>
              </a:rPr>
              <a:t>a, b: polar</a:t>
            </a:r>
            <a:r>
              <a:rPr lang="en-US" baseline="0" dirty="0" smtClean="0">
                <a:solidFill>
                  <a:srgbClr val="000000"/>
                </a:solidFill>
                <a:latin typeface="Helvetica" pitchFamily="34" charset="0"/>
              </a:rPr>
              <a:t> coordinate for circle center</a:t>
            </a:r>
            <a:endParaRPr lang="en-US" dirty="0" smtClean="0">
              <a:solidFill>
                <a:srgbClr val="000000"/>
              </a:solidFill>
              <a:latin typeface="Helvetica" pitchFamily="34" charset="0"/>
            </a:endParaRPr>
          </a:p>
        </p:txBody>
      </p:sp>
      <p:sp>
        <p:nvSpPr>
          <p:cNvPr id="171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3EA9A9B7-852E-4FE9-ADC0-4D5CDF6208E9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6643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39579042-ABAB-42FC-ADC9-9CBC67D14FFA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 wrap="none" anchor="ctr"/>
          <a:lstStyle/>
          <a:p>
            <a:pPr eaLnBrk="1" hangingPunct="1"/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1782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39579042-ABAB-42FC-ADC9-9CBC67D14FFA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 wrap="none" anchor="ctr"/>
          <a:lstStyle/>
          <a:p>
            <a:pPr eaLnBrk="1" hangingPunct="1"/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333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47EF5-16AF-45AD-90D9-27382333A367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2047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BD68ACD3-F762-47B4-B86B-0A5292667085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081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22784D7-04DF-458C-ADE2-57C83DE46FDC}" type="slidenum">
              <a:rPr lang="en-US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7412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C1ABAACE-DD07-44CF-AFE0-CAEB14790866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6724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66612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7C6C01-5097-4EFA-ACFD-07FDC1D804AC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159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2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1044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2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6178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19981008-ADBE-4873-AE9D-D0F1866C4705}" type="slidenum">
              <a:rPr lang="en-US" sz="1200" b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en-US" sz="12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4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5634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A1F162F4-B372-41D2-8526-B17C4CC57920}" type="slidenum">
              <a:rPr lang="en-US" sz="1200" b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53</a:t>
            </a:fld>
            <a:endParaRPr lang="en-US" sz="12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35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5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467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ABB4D7A8-20D6-4DDB-BFEC-01E606D4E1AB}" type="slidenum">
              <a:rPr lang="en-US">
                <a:solidFill>
                  <a:prstClr val="black"/>
                </a:solidFill>
                <a:latin typeface="Calibri"/>
              </a:rPr>
              <a:pPr algn="r" rtl="0"/>
              <a:t>54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83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5E67104-8B01-4DD2-B9C6-EC97E22E753D}" type="slidenum">
              <a:rPr lang="en-US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734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39C1D61-4F49-4D81-851C-BB3980C8CE6F}" type="slidenum">
              <a:rPr lang="en-US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5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F2BB4BFB-AE48-4823-8517-3EC95FFC3D0A}" type="slidenum">
              <a:rPr lang="en-US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436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FEB7AE91-9785-47E0-BAEE-8DF9DBB6B965}" type="slidenum">
              <a:rPr lang="en-US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534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AF1A1DCC-4415-4905-AD7E-B9F6A1E55193}" type="slidenum">
              <a:rPr lang="en-US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628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9ED4E-8BE6-7840-9CC0-62CA6B1DBEA6}" type="datetime1">
              <a:rPr lang="en-US" smtClean="0"/>
              <a:pPr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9033E-6A4C-7F4D-97A0-6DEFDA4C77F4}" type="datetime1">
              <a:rPr lang="en-US" smtClean="0"/>
              <a:pPr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6162A3-0BFB-AC4E-9175-9E1E2740594F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4/24/2018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4BF01D-54B9-45B7-8EDD-BE58DEE3AF5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579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2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059" indent="0" algn="ctr">
              <a:buNone/>
              <a:defRPr/>
            </a:lvl2pPr>
            <a:lvl3pPr marL="914116" indent="0" algn="ctr">
              <a:buNone/>
              <a:defRPr/>
            </a:lvl3pPr>
            <a:lvl4pPr marL="1371174" indent="0" algn="ctr">
              <a:buNone/>
              <a:defRPr/>
            </a:lvl4pPr>
            <a:lvl5pPr marL="1828231" indent="0" algn="ctr">
              <a:buNone/>
              <a:defRPr/>
            </a:lvl5pPr>
            <a:lvl6pPr marL="2285289" indent="0" algn="ctr">
              <a:buNone/>
              <a:defRPr/>
            </a:lvl6pPr>
            <a:lvl7pPr marL="2742346" indent="0" algn="ctr">
              <a:buNone/>
              <a:defRPr/>
            </a:lvl7pPr>
            <a:lvl8pPr marL="3199404" indent="0" algn="ctr">
              <a:buNone/>
              <a:defRPr/>
            </a:lvl8pPr>
            <a:lvl9pPr marL="3656462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7D6B42-B65E-9F4B-8974-8203BA21D48B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4/24/2018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6A0E88-2A56-43BB-9311-C9515836706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63676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188724-7BCF-3B47-9812-D0E3D1E343D5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4/24/2018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4CAE69-3076-4B39-866B-3FD3C1A4085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86760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9" indent="0">
              <a:buNone/>
              <a:defRPr sz="1800"/>
            </a:lvl2pPr>
            <a:lvl3pPr marL="914116" indent="0">
              <a:buNone/>
              <a:defRPr sz="1600"/>
            </a:lvl3pPr>
            <a:lvl4pPr marL="1371174" indent="0">
              <a:buNone/>
              <a:defRPr sz="1400"/>
            </a:lvl4pPr>
            <a:lvl5pPr marL="1828231" indent="0">
              <a:buNone/>
              <a:defRPr sz="1400"/>
            </a:lvl5pPr>
            <a:lvl6pPr marL="2285289" indent="0">
              <a:buNone/>
              <a:defRPr sz="1400"/>
            </a:lvl6pPr>
            <a:lvl7pPr marL="2742346" indent="0">
              <a:buNone/>
              <a:defRPr sz="1400"/>
            </a:lvl7pPr>
            <a:lvl8pPr marL="3199404" indent="0">
              <a:buNone/>
              <a:defRPr sz="1400"/>
            </a:lvl8pPr>
            <a:lvl9pPr marL="3656462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4906C8-9F72-6E48-930F-5A820FC96718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4/24/2018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301677-BEFF-422E-8B97-69760C796C3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35333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3EE985-033F-9B48-9739-CCB6A9204B53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4/24/2018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3984A1-08E7-4DA0-8FCA-B9FD8ADE21A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05167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9" indent="0">
              <a:buNone/>
              <a:defRPr sz="2000" b="1"/>
            </a:lvl2pPr>
            <a:lvl3pPr marL="914116" indent="0">
              <a:buNone/>
              <a:defRPr sz="1800" b="1"/>
            </a:lvl3pPr>
            <a:lvl4pPr marL="1371174" indent="0">
              <a:buNone/>
              <a:defRPr sz="1600" b="1"/>
            </a:lvl4pPr>
            <a:lvl5pPr marL="1828231" indent="0">
              <a:buNone/>
              <a:defRPr sz="1600" b="1"/>
            </a:lvl5pPr>
            <a:lvl6pPr marL="2285289" indent="0">
              <a:buNone/>
              <a:defRPr sz="1600" b="1"/>
            </a:lvl6pPr>
            <a:lvl7pPr marL="2742346" indent="0">
              <a:buNone/>
              <a:defRPr sz="1600" b="1"/>
            </a:lvl7pPr>
            <a:lvl8pPr marL="3199404" indent="0">
              <a:buNone/>
              <a:defRPr sz="1600" b="1"/>
            </a:lvl8pPr>
            <a:lvl9pPr marL="365646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9" indent="0">
              <a:buNone/>
              <a:defRPr sz="2000" b="1"/>
            </a:lvl2pPr>
            <a:lvl3pPr marL="914116" indent="0">
              <a:buNone/>
              <a:defRPr sz="1800" b="1"/>
            </a:lvl3pPr>
            <a:lvl4pPr marL="1371174" indent="0">
              <a:buNone/>
              <a:defRPr sz="1600" b="1"/>
            </a:lvl4pPr>
            <a:lvl5pPr marL="1828231" indent="0">
              <a:buNone/>
              <a:defRPr sz="1600" b="1"/>
            </a:lvl5pPr>
            <a:lvl6pPr marL="2285289" indent="0">
              <a:buNone/>
              <a:defRPr sz="1600" b="1"/>
            </a:lvl6pPr>
            <a:lvl7pPr marL="2742346" indent="0">
              <a:buNone/>
              <a:defRPr sz="1600" b="1"/>
            </a:lvl7pPr>
            <a:lvl8pPr marL="3199404" indent="0">
              <a:buNone/>
              <a:defRPr sz="1600" b="1"/>
            </a:lvl8pPr>
            <a:lvl9pPr marL="365646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E0A78D-DCB4-8047-8050-30AA30D6D80C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4/24/2018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72ACC7-F352-4D64-A02A-C101A5F4FB3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29235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D7EDB4-CA2A-D640-A05F-316598D8EEED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4/24/2018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95E7F-68C3-4314-88CC-654771EED69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40577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D6AB1-2085-5948-8928-5402847F863D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4/24/2018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111F4D-CA4E-4A69-AC03-04048CBA8E3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75529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59" indent="0">
              <a:buNone/>
              <a:defRPr sz="1200"/>
            </a:lvl2pPr>
            <a:lvl3pPr marL="914116" indent="0">
              <a:buNone/>
              <a:defRPr sz="1000"/>
            </a:lvl3pPr>
            <a:lvl4pPr marL="1371174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6" indent="0">
              <a:buNone/>
              <a:defRPr sz="900"/>
            </a:lvl7pPr>
            <a:lvl8pPr marL="3199404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DAEA25-9EBC-D244-B254-746CD3167A0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4/24/2018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C3434A-4E93-4F23-8B3C-683FC5E82E2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90575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59" indent="0">
              <a:buNone/>
              <a:defRPr sz="2800"/>
            </a:lvl2pPr>
            <a:lvl3pPr marL="914116" indent="0">
              <a:buNone/>
              <a:defRPr sz="2400"/>
            </a:lvl3pPr>
            <a:lvl4pPr marL="1371174" indent="0">
              <a:buNone/>
              <a:defRPr sz="2000"/>
            </a:lvl4pPr>
            <a:lvl5pPr marL="1828231" indent="0">
              <a:buNone/>
              <a:defRPr sz="2000"/>
            </a:lvl5pPr>
            <a:lvl6pPr marL="2285289" indent="0">
              <a:buNone/>
              <a:defRPr sz="2000"/>
            </a:lvl6pPr>
            <a:lvl7pPr marL="2742346" indent="0">
              <a:buNone/>
              <a:defRPr sz="2000"/>
            </a:lvl7pPr>
            <a:lvl8pPr marL="3199404" indent="0">
              <a:buNone/>
              <a:defRPr sz="2000"/>
            </a:lvl8pPr>
            <a:lvl9pPr marL="3656462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59" indent="0">
              <a:buNone/>
              <a:defRPr sz="1200"/>
            </a:lvl2pPr>
            <a:lvl3pPr marL="914116" indent="0">
              <a:buNone/>
              <a:defRPr sz="1000"/>
            </a:lvl3pPr>
            <a:lvl4pPr marL="1371174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6" indent="0">
              <a:buNone/>
              <a:defRPr sz="900"/>
            </a:lvl7pPr>
            <a:lvl8pPr marL="3199404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31FFDF-5577-DE46-B6ED-147FA5241297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4/24/2018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D59F28-463A-4661-B890-53E48460508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185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ECA9E-32C7-CC4E-B981-6CA2FFFBD0CC}" type="datetime1">
              <a:rPr lang="en-US" smtClean="0"/>
              <a:pPr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69B61A-CE36-5C4C-B7BF-E471AC4509A1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4/24/2018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CC54FA-FA0F-468A-B3CB-2FCFD3A35C3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34782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274641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20E36D-08A3-664D-8934-ED9DFD331DC3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4/24/2018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FBFFB6-0120-470C-BB50-E7B2D8A63B0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77411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D2DD91F-661D-D04B-BA60-2C4FF5D2DAE2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4/24/2018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F6AAFAC-5BB1-4263-9DA7-5D82E5C7B20A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86698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FF7F82F-4E71-9C43-A298-1065D123F12D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4/24/2018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0A40219-1A97-4199-8C25-861CEEC90279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24581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6ED490-C4C5-0D45-8623-7699DBF85175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4/24/2018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21A760F-B211-47BF-917A-3F4A978B4F88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03251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A08EBD1-2427-D642-8B2D-7F6158413AEF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4/24/2018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F98A8C6-E31A-4948-8696-12D201D804D0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87916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020B71E-50ED-8E46-9308-B67CDF583681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4/24/2018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A868AAF-93F9-434C-A6F8-25DDCC47FA0C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41476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861276D-A3E0-604F-9F45-976B5406E333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4/24/2018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099AC0E-4478-46FF-94CC-F0CBF080AFB4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27322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9193C52-3431-B542-9B07-A2BE948B8728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4/24/2018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0465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2475564-6103-1E48-949F-4DA34A3213C6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4/24/2018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FC0A4FE-3B6D-4C7F-9362-759113A04ADE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504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0C8F17C1-D047-F04C-9E87-AD5E30C61231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4/24/2018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E82307C8-829D-4BED-80D0-396216B14B1A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ACACB1F-635A-5143-9E3A-480EF52C7A1B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4/24/2018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1914F64-C356-4EC4-8305-1B1C23E084D9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69609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512E097-CA21-4F4F-828B-C48DFA61A852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4/24/2018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D8C033A-321D-466E-BD7C-9D1A431440CF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3230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A87F9BC-50D8-8D4A-ADA5-3946BDF4E37B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4/24/2018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63A470-C0F4-491A-AD1B-ED8B08CA407F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868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54F55B14-FA35-7145-9482-6A1F9073A993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4/24/2018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9A0EC24D-9B93-5244-BE1D-17C586E6FBA9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4/24/2018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1731CB19-1C00-46EB-95E5-FC6DE6FE5CC6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C282019C-2585-2249-B706-FA4FC0D1705E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4/24/2018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0FBD2DE4-3975-4D81-9234-8C24AEADCFA7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E7499397-B3F6-344B-9FD0-395574F9D13F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4/24/2018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88ACB6DE-3EC2-4600-BA32-ECA1B2995D5D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957DDFA6-F57A-F04B-8AB6-E86EE4033BE8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4/24/2018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F36629A-99BA-43CE-910B-DE79E020FC06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EA640AC1-801C-AC40-93EE-CC27AFE4D72C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4/24/2018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E985158D-3111-4441-A775-49823B22BC2F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6D24A6B4-9D51-8E46-A42E-E3A4C7BC86B3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4/24/2018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52AFC6A-C4FA-4FAE-8CCF-DCD4EF18CEE1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570B5-BAC2-E743-BFAA-890D6F84577E}" type="datetime1">
              <a:rPr lang="en-US" smtClean="0"/>
              <a:pPr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2989F535-102E-B740-9459-D432B43D1B77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4/24/2018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9CC0164F-EAAB-4283-99BF-B9E434354674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7A211B4F-66FC-0D44-9D34-1AE6516977C9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4/24/2018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EE53CB9A-9E34-4D09-8302-9742DF7F18E8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5BD51216-D0A7-F546-BE03-57BB35FA7106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4/24/2018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DF2B9EF0-7E4F-4554-8D12-4A5B9B407E73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0BD887E3-8057-E246-932B-D626A4AEC5BD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4/24/2018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A66157C-4016-434D-8329-A6BA8E355C74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E48BE878-F303-F249-98B7-00EBD6BA1600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4/24/2018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44749891-993B-4D33-B993-137EB48B8924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9D92007E-25A0-8F4E-85D0-A144D5C81676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4/24/2018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FED13BAD-D3CD-4709-A2BF-5D45E7943025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C240DA9D-C5BB-4C42-B22A-1A8FD6D18B2A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4/24/2018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A33737EA-7009-4E81-999B-EDE285887C7A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FD414CCC-4067-364C-B0C4-52BE46DC6A47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4/24/2018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67408ED-D371-4F73-8FFB-D7F48F1ED9C4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62162D16-D35C-BA40-944F-D5E7B22D07AF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4/24/2018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1FB27D6B-5523-448D-A070-920C01AFCC8F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6741BE16-5A3E-A943-B403-E256523B69F4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4/24/2018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E6C5779B-CA68-481B-B316-38460C8DEAF6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4CFDD-F684-9342-B309-AE6310B4FE26}" type="datetime1">
              <a:rPr lang="en-US" smtClean="0"/>
              <a:pPr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917DF3A4-7153-8146-AEF7-815F6E0A7AFB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4/24/2018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FCD9997A-8257-478E-A6A0-790675028B21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165405EC-B1A1-8C4F-8B70-B8E95CAFC7AE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4/24/2018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F12E691A-386B-4998-A2FA-C91D6DAECFB1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3F06378F-8A34-064F-924A-2BB79A824524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4/24/2018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730CC90E-0932-4E33-996D-1E975E80B87F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D529FB11-C4E6-6248-B68E-47F17FF15548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4/24/2018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6F877AAA-4F4C-42BD-B112-A1606A8023C8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76F6EC67-8227-4B47-9F86-3E9AEA2E8EC4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4/24/2018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6BE9D59-81E1-49DC-B0DF-BFE23630BDF8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fld id="{CCD0AF0F-D6D1-5940-BFA7-758C9616532D}" type="datetime1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pitchFamily="34" charset="0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4/24/2018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10225231-1B04-4B28-977A-01563C4B0EE6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fld id="{8C0FC157-5E15-484F-A5E5-2CC58F83BDF3}" type="datetime1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pitchFamily="34" charset="0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4/24/2018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2378EC12-D0E0-4B4A-A0DE-A2D7FD048EF1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fld id="{298C7C04-D76A-1441-9FD7-EF6617E90E14}" type="datetime1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pitchFamily="34" charset="0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4/24/2018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81F52E98-AC33-414F-AC4C-5DE08E7DFAEB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fld id="{D5EA3333-0F4E-F740-83A1-BB407860FCD5}" type="datetime1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pitchFamily="34" charset="0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4/24/2018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DD1A5F88-2822-46AC-AB6D-CEB7905A53AF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fld id="{D0E5550B-84EF-7F43-8C45-5FAEDEDB5792}" type="datetime1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pitchFamily="34" charset="0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4/24/2018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5B762708-BA4D-47B0-82A6-0FC41C3E0B15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25CD-8254-DC42-9C6C-16FAB319F932}" type="datetime1">
              <a:rPr lang="en-US" smtClean="0"/>
              <a:pPr/>
              <a:t>4/24/2018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fld id="{A473E55E-9CD4-E34C-AA5D-794EDFBA30FB}" type="datetime1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pitchFamily="34" charset="0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4/24/2018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DF016BBD-8E86-4A06-B96A-3EDB19E317A4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fld id="{78BE1EDE-B415-0844-B939-197E90A4D637}" type="datetime1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pitchFamily="34" charset="0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4/24/2018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DD31170D-85B5-47E1-820C-18DD5758B643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fld id="{03DF6915-BD71-0F4B-BC41-DD76281D6A93}" type="datetime1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pitchFamily="34" charset="0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4/24/2018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A202562E-3016-4BCD-B5B0-9524E897947C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fld id="{DB12D71A-151A-1C43-A8C8-3CAC4690C019}" type="datetime1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pitchFamily="34" charset="0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4/24/2018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35FC7014-8518-4FB3-AC68-7AD46F8324F9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fld id="{AAF409E9-CC77-BE4B-880A-53F4531EA259}" type="datetime1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pitchFamily="34" charset="0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4/24/2018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05E7D173-9B33-4C30-B08D-562C9791FB06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fld id="{BDB6357B-86CF-4545-BCDD-BB6CE6147810}" type="datetime1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pitchFamily="34" charset="0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4/24/2018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07CF7331-3FB3-4CD1-AEB5-094A5FE4CB51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2045C99E-C7EF-804F-AC02-45CF659346DB}" type="datetime1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4/24/2018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2E4B2DDB-B4D1-4125-8159-6EDB94AE1695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F3612B9-B789-1747-9481-C322FA914D15}" type="datetime1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4/24/2018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73018B4-3933-4F62-A5FA-67D0DCE8653B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34587091-55F3-0943-B654-2A82935B64DB}" type="datetime1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4/24/2018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B389572-BE80-4015-B60A-A72FC85D6D8B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7B272C85-5D40-614A-B4F6-929070CDA2C3}" type="datetime1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4/24/2018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2073EA36-E756-4169-B749-F2D60A8B0CA8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70EFA-6D46-B04A-9956-9648D11173DA}" type="datetime1">
              <a:rPr lang="en-US" smtClean="0"/>
              <a:pPr/>
              <a:t>4/24/2018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5E5DFC5-4968-DC49-BF85-DF631CD92223}" type="datetime1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4/24/2018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A149096-2B83-44A4-B84B-C4BAB53BC103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91D2747-32D8-1345-9C34-92B48E10DF22}" type="datetime1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4/24/2018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7C9B566-B7D8-4BE7-840C-83778208EB12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C607C5D-7045-E142-99E5-2B7BD6170CEF}" type="datetime1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4/24/2018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0B7A1A3-3CB5-4873-9914-12B786270A82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CCB8FE6-2528-3A41-B13C-A445256D4F65}" type="datetime1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4/24/2018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4F18ADD-DE40-44F3-A998-E661606E32F3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A682D3A-E0D9-F64C-83F5-833CA0CD301E}" type="datetime1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4/24/2018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1C550BD-6899-4552-B1A8-0A2A1826DF53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A1D5A54-B90B-294D-A92D-9A09935D20F1}" type="datetime1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4/24/2018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C183C7D-514C-471D-B43C-43B42CF8B980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5BD9C5A-F4AE-E84B-8EBE-1DA064EE11E4}" type="datetime1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4/24/2018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F06E393-7836-4834-A61E-1ECDC2D39269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8B251D4-B66F-204D-8CAE-C31FC1C1D865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4/24/2018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15D16E1-4ED3-4227-804B-12509266F623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1EB17BB-F204-664F-A527-260AF2716C47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4/24/2018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CFAC55F-92E2-4DBB-AFA0-463A7222A4C6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3F9B3C7-9DC6-7E40-99B8-F91D3F24E539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4/24/2018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16FF4FA-9223-420D-899B-6655516D0A59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07FA0-0939-3444-A9DC-9D318F794B12}" type="datetime1">
              <a:rPr lang="en-US" smtClean="0"/>
              <a:pPr/>
              <a:t>4/24/2018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74A025FE-EEF0-084A-BAF4-023FBFA95E2D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4/24/2018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E00A54B-E472-486C-97EC-D4EA8BBF96D5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10CEB7C-B18B-E246-923E-898422127132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4/24/2018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E5EE0C3-10C7-4BC6-81C3-9CC82F2C0235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249598DF-2161-1B4A-9113-513721324556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4/24/2018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25CDAEF1-F8C3-425C-B07E-CDA97C926752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2CB0A40-8DC9-8E49-91F2-24265AD966CD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4/24/2018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21BF95E-C8D3-48F8-A7F8-D99D52B37402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53C8842-4047-1145-A828-BA0BB41FB0E8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4/24/2018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338B2CE9-2E60-4970-8E9B-92539C1720A1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C6EA910-644A-924E-8C56-8767036A27E8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4/24/2018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374B917C-EC37-4048-94F8-9AEC0B9682E9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BD69AE3-D103-A048-9884-ACE99B8F8828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4/24/2018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31EF539-55EA-479C-829B-CF7809C31876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7FC8F39-DA36-8041-BB80-0C53B4D9A254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4/24/2018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549001C-B9BF-46E4-A221-9142850081D6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fld id="{1298C1C5-8190-BE48-A181-938AF67EC3B9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t>4/24/2018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B00206AE-998E-415C-820A-65FCD19CE570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fld id="{E43F0596-53A3-6144-99C8-008F0A005328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t>4/24/2018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BAF230AD-5C36-4AC7-95CA-A0F22E44FEA0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A863-FD82-C547-A368-5959BA5B32EA}" type="datetime1">
              <a:rPr lang="en-US" smtClean="0"/>
              <a:pPr/>
              <a:t>4/24/2018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fld id="{8A7E18AF-E47E-494A-9A7D-5C98F3431B0B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t>4/24/2018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774E8C1E-304B-4A0A-99D7-77C600D5E79D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fld id="{3DCD594F-D979-9D42-8621-1EF3B1A2E87C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t>4/24/2018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93BCF792-7106-43CC-B9D9-F4B724E890E7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fld id="{EB8C21CF-BD33-5843-B1BD-96275E925347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t>4/24/2018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498D1447-A7E1-47A9-B3DA-3039733D0D78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fld id="{61560B71-CFF5-EA47-9A58-7A60BF753D2D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t>4/24/2018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B6106A9D-2C39-4406-AD6F-3772BF863D39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fld id="{857E159D-7829-3D4C-A709-DBE9021BBC51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t>4/24/2018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30831733-B0D0-47CC-8E41-1BC2273882A3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fld id="{EFCB859A-5E22-E343-95A2-D44A7DB6DE67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t>4/24/2018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6225C1D3-A8E6-4B33-8935-22A44191FC12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fld id="{C5650746-D2EE-E24E-932F-5CF47D765AE2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t>4/24/2018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E4BF91C3-3F9E-4CD9-A76A-23BB06EC2E40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fld id="{BE3D57BD-7D5C-8E4E-8D1D-19DDA0D6D7CC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t>4/24/2018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7E33C711-EC1C-4919-BE1C-AF7AEDAEBD7B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fld id="{C2AF7FE7-2612-1946-9D19-6438911A4A02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t>4/24/2018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181DB7ED-876C-4277-9A5E-CD1FC318D538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FD769C-C9DF-9D40-8A3F-C6C1508C47CD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4/24/2018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BC399D-5C39-4D43-A984-8DF30C5AE12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522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E0817-2E4D-C14D-A9D1-8D927120CEC0}" type="datetime1">
              <a:rPr lang="en-US" smtClean="0"/>
              <a:pPr/>
              <a:t>4/24/2018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DCFCDB-233B-4643-87E8-723E057EA1C2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4/24/2018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3DEA85-888D-47A1-818D-5105BF496B7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33608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45BF4E-48B3-C640-80F6-FBAA475192F6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4/24/2018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ED9EFD-1AB2-4BE0-8DC9-0E979CF8DF4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09236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0F0D40-777E-384E-90F9-D6753215C46D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4/24/2018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D84C8D-E17B-4F59-ACA9-7F76FE957D4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60428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7C1F1B-D6DC-E04E-9F45-61C55257E502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4/24/2018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6AF4F8-E93F-4030-BA80-B2E9BB3D4FE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1960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F2EBBE-4958-DA41-A702-85110029B14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4/24/2018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0D65FB-36AB-47E1-9725-909A1C9F9C7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67999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61C2AE-ACE2-7C41-B209-5FB103383B4C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4/24/2018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931072-7EFB-4869-8F4B-C4472C271F2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87297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60CF71-CB1A-064D-A36D-7A8104D52995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4/24/2018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D835D6-F02A-4904-9DFA-30525CBEBF2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36130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E60F64-74AD-5242-A9D4-39DEBB444587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4/24/2018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61C6AF-9BEB-4FF7-9B51-316242910A8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85675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3AB870-573F-614F-B923-292974981AD3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4/24/2018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074F79-FB2A-4A79-A8F1-E3F4C19D217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68115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A67322-83C1-DB48-A3B7-E5D05D1CF94B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4/24/2018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679F05-6C0D-4441-912E-E023C7D71DA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465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07CCC-F04B-8043-87E2-8EE54C96B314}" type="datetime1">
              <a:rPr lang="en-US" smtClean="0"/>
              <a:pPr/>
              <a:t>4/24/2018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D60006-25E5-9F47-B49C-1413B9DBFB2D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4/24/2018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CBAF7E-A64C-4DEA-A10F-0B4EE8C6761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23516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36705B-1A8F-7246-AC22-2B45AF183410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4/24/2018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B2C3AF-5655-46E9-9290-FEFCB6E4C58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29701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FABA01-054C-5347-9FB6-28E3BD03A49C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4/24/2018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BDA0E8-85CE-4134-A7A6-97E58B35C08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27492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FB9DA2-4C0F-B94A-8D15-0891F0FE6D51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4/24/2018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4A2EB4-C1E2-4B69-A7D8-7DD81D01378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972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285D36-4503-0646-BA9B-39B3CA03C56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4/24/2018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71BDBE-0E23-4570-B5C5-CB8A9FD1C52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66623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F58928-39BE-8543-96AE-F68687752E26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4/24/2018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138886-DA3F-44FD-9DE1-2D006745C94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6256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F52B1B-4876-7849-8ECB-CE2131B149A3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4/24/2018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D4777C-1113-448D-953D-EAF8A9B7929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99714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2F3CA9-D940-0D44-9EB4-2705F21524AB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4/24/2018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000332-D6C1-4572-A015-8B1ACD70EFA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32289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AB1494-193E-4E4F-805A-D9F5B1A90975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4/24/2018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7928EA-21DA-49B6-AA75-7D873F2802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437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DA448B-D588-5F4B-94DD-3AF0AB91F284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4/24/2018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6915AC-2C05-48E5-8E80-AB2AD2C48F8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10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8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C85E50-493B-A744-A483-DB77DF51FADB}" type="datetime1">
              <a:rPr lang="en-US" smtClean="0"/>
              <a:pPr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0" tIns="45706" rIns="91410" bIns="4570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3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Arial" charset="0"/>
              </a:defRPr>
            </a:lvl1pPr>
          </a:lstStyle>
          <a:p>
            <a:pPr defTabSz="914116" fontAlgn="base">
              <a:spcBef>
                <a:spcPct val="0"/>
              </a:spcBef>
              <a:spcAft>
                <a:spcPct val="0"/>
              </a:spcAft>
              <a:defRPr/>
            </a:pPr>
            <a:fld id="{5B01F8F1-085D-514B-BF7E-E0E74F2EDD1E}" type="datetime1">
              <a:rPr lang="en-US" smtClean="0">
                <a:solidFill>
                  <a:srgbClr val="000000"/>
                </a:solidFill>
              </a:rPr>
              <a:pPr defTabSz="914116" fontAlgn="base">
                <a:spcBef>
                  <a:spcPct val="0"/>
                </a:spcBef>
                <a:spcAft>
                  <a:spcPct val="0"/>
                </a:spcAft>
                <a:defRPr/>
              </a:pPr>
              <a:t>4/24/2018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latin typeface="Arial" charset="0"/>
              </a:defRPr>
            </a:lvl1pPr>
          </a:lstStyle>
          <a:p>
            <a:pPr defTabSz="9141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latin typeface="Arial" charset="0"/>
              </a:defRPr>
            </a:lvl1pPr>
          </a:lstStyle>
          <a:p>
            <a:pPr defTabSz="914116" fontAlgn="base">
              <a:spcBef>
                <a:spcPct val="0"/>
              </a:spcBef>
              <a:spcAft>
                <a:spcPct val="0"/>
              </a:spcAft>
              <a:defRPr/>
            </a:pPr>
            <a:fld id="{0BEAF1B3-FB9A-44F8-BF37-16D02C4ED1FA}" type="slidenum">
              <a:rPr lang="en-US">
                <a:solidFill>
                  <a:srgbClr val="000000"/>
                </a:solidFill>
              </a:rPr>
              <a:pPr defTabSz="914116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138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059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116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174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231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793" indent="-342793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719" indent="-28566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2646" indent="-228529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599702" indent="-228529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6760" indent="-228529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3818" indent="-228529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0876" indent="-228529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7934" indent="-228529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4991" indent="-228529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9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6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4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1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89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46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04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62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8B81CCA-84D6-1D4A-84FD-8A3F29F4FC6B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4/24/2018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474360F-4D8D-4C6F-9B24-04FAA3528DD6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792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05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  <p:sldLayoutId id="214748391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9BE15C01-A816-8842-AABC-9374B22C1AC5}" type="datetime1">
              <a:rPr lang="en-US" kern="1200" smtClean="0">
                <a:solidFill>
                  <a:srgbClr val="000000"/>
                </a:solidFill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4/24/2018</a:t>
            </a:fld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1A6C9532-855A-4EA1-B8EB-122CC0DEAC22}" type="slidenum">
              <a:rPr lang="en-US" kern="1200">
                <a:solidFill>
                  <a:srgbClr val="000000"/>
                </a:solidFill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FBF153EA-7BA9-BE4F-B6EC-1E13E42011BA}" type="datetime1">
              <a:rPr lang="en-US" kern="1200" smtClean="0">
                <a:solidFill>
                  <a:srgbClr val="000000"/>
                </a:solidFill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4/24/2018</a:t>
            </a:fld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8948179E-8127-4BF2-8762-211A319AAEC1}" type="slidenum">
              <a:rPr lang="en-US" kern="1200">
                <a:solidFill>
                  <a:srgbClr val="000000"/>
                </a:solidFill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Times New Roman" pitchFamily="18" charset="0"/>
              </a:defRPr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fld id="{DDBC8FE8-E400-9740-9052-FA9E390D8DDB}" type="datetime1">
              <a:rPr lang="en-US" kern="1200" smtClean="0">
                <a:solidFill>
                  <a:srgbClr val="000000"/>
                </a:solidFill>
                <a:ea typeface="+mn-ea"/>
                <a:cs typeface="Arial" pitchFamily="34" charset="0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4/24/2018</a:t>
            </a:fld>
            <a:endParaRPr lang="en-US" kern="1200">
              <a:solidFill>
                <a:srgbClr val="000000"/>
              </a:solidFill>
              <a:ea typeface="+mn-ea"/>
              <a:cs typeface="Arial" pitchFamily="34" charset="0"/>
            </a:endParaRP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Times New Roman" pitchFamily="18" charset="0"/>
              </a:defRPr>
            </a:lvl1pPr>
          </a:lstStyle>
          <a:p>
            <a:pPr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ea typeface="+mn-ea"/>
              <a:cs typeface="Arial" pitchFamily="34" charset="0"/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Times New Roman" pitchFamily="18" charset="0"/>
              </a:defRPr>
            </a:lvl1pPr>
          </a:lstStyle>
          <a:p>
            <a:pPr rtl="0" eaLnBrk="0" fontAlgn="base" hangingPunct="0">
              <a:spcBef>
                <a:spcPct val="0"/>
              </a:spcBef>
              <a:spcAft>
                <a:spcPct val="0"/>
              </a:spcAft>
            </a:pPr>
            <a:fld id="{2995C511-E46B-4ADA-A9E9-D6AF2C7EFDC4}" type="slidenum">
              <a:rPr lang="en-US" kern="1200">
                <a:solidFill>
                  <a:srgbClr val="000000"/>
                </a:solidFill>
                <a:ea typeface="+mn-ea"/>
                <a:cs typeface="Arial" pitchFamily="34" charset="0"/>
              </a:rPr>
              <a:pPr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kern="1200">
              <a:solidFill>
                <a:srgbClr val="000000"/>
              </a:solidFill>
              <a:ea typeface="+mn-ea"/>
              <a:cs typeface="Arial" pitchFamily="34" charset="0"/>
            </a:endParaRP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 kern="1200">
              <a:solidFill>
                <a:srgbClr val="0000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30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663601C-E7E9-4D4D-8B0B-0B67459D68DF}" type="datetime1">
              <a:rPr lang="en-US" kern="1200" smtClean="0">
                <a:solidFill>
                  <a:srgbClr val="000000"/>
                </a:solidFill>
                <a:ea typeface="+mn-ea"/>
                <a:cs typeface="+mn-cs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4/24/2018</a:t>
            </a:fld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30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30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</a:defRPr>
            </a:lvl1pPr>
          </a:lstStyle>
          <a:p>
            <a:pPr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9B403E6-EFB1-4095-AC3C-2CFB971FD47E}" type="slidenum">
              <a:rPr lang="en-US" kern="1200">
                <a:solidFill>
                  <a:srgbClr val="000000"/>
                </a:solidFill>
                <a:ea typeface="+mn-ea"/>
                <a:cs typeface="+mn-cs"/>
              </a:rPr>
              <a:pPr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30055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E752EA9-1F09-3147-AAA6-C1C4C6A0C160}" type="datetime1">
              <a:rPr lang="en-US" kern="1200" smtClean="0">
                <a:solidFill>
                  <a:srgbClr val="000000"/>
                </a:solidFill>
                <a:ea typeface="+mn-ea"/>
                <a:cs typeface="+mn-cs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4/24/2018</a:t>
            </a:fld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</a:defRPr>
            </a:lvl1pPr>
          </a:lstStyle>
          <a:p>
            <a:pPr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charset="0"/>
              </a:defRPr>
            </a:lvl1pPr>
          </a:lstStyle>
          <a:p>
            <a:pPr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6B63662-279A-4AB5-B0A2-B050C86155D2}" type="slidenum">
              <a:rPr lang="en-US" kern="1200">
                <a:solidFill>
                  <a:srgbClr val="000000"/>
                </a:solidFill>
                <a:ea typeface="+mn-ea"/>
                <a:cs typeface="+mn-cs"/>
              </a:rPr>
              <a:pPr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491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4918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fld id="{0598AF1A-9B1F-6546-A12D-B22187294A26}" type="datetime1">
              <a:rPr lang="en-US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t>4/24/2018</a:t>
            </a:fld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4918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4919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</a:pPr>
            <a:fld id="{1C627014-78CE-43FE-A562-A608B28C2726}" type="slidenum"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C817355-A59B-6E47-9312-03C88104AF10}" type="datetime1">
              <a:rPr lang="en-US" smtClean="0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4/24/2018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310A5A9-8285-4246-A683-6A87534CF428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387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E11DFA4-90FE-7D41-B5A5-7E81594DCBE3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4/24/2018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826D680-7D93-491F-8F9A-E71F4C87CE55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050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1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1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6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1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3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oleObject" Target="../embeddings/oleObject4.bin"/><Relationship Id="rId5" Type="http://schemas.openxmlformats.org/officeDocument/2006/relationships/image" Target="../media/image28.wmf"/><Relationship Id="rId10" Type="http://schemas.openxmlformats.org/officeDocument/2006/relationships/image" Target="../media/image31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30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is.uniroma1.it/~iocchi/slides/icra2001/java/hough.html" TargetMode="External"/><Relationship Id="rId1" Type="http://schemas.openxmlformats.org/officeDocument/2006/relationships/slideLayout" Target="../slideLayouts/slideLayout5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33.wmf"/><Relationship Id="rId2" Type="http://schemas.openxmlformats.org/officeDocument/2006/relationships/slideLayout" Target="../slideLayouts/slideLayout58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32.w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34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tags" Target="../tags/tag5.xml"/><Relationship Id="rId7" Type="http://schemas.openxmlformats.org/officeDocument/2006/relationships/image" Target="../media/image47.pn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notesSlide" Target="../notesSlides/notesSlide28.xml"/><Relationship Id="rId11" Type="http://schemas.openxmlformats.org/officeDocument/2006/relationships/image" Target="../media/image49.png"/><Relationship Id="rId5" Type="http://schemas.openxmlformats.org/officeDocument/2006/relationships/slideLayout" Target="../slideLayouts/slideLayout47.xml"/><Relationship Id="rId10" Type="http://schemas.openxmlformats.org/officeDocument/2006/relationships/image" Target="../media/image46.wmf"/><Relationship Id="rId4" Type="http://schemas.openxmlformats.org/officeDocument/2006/relationships/tags" Target="../tags/tag6.xml"/><Relationship Id="rId9" Type="http://schemas.openxmlformats.org/officeDocument/2006/relationships/oleObject" Target="../embeddings/oleObject8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notesSlide" Target="../notesSlides/notesSlide30.xml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3.png"/><Relationship Id="rId5" Type="http://schemas.openxmlformats.org/officeDocument/2006/relationships/image" Target="../media/image50.wmf"/><Relationship Id="rId10" Type="http://schemas.openxmlformats.org/officeDocument/2006/relationships/image" Target="../media/image52.wmf"/><Relationship Id="rId4" Type="http://schemas.openxmlformats.org/officeDocument/2006/relationships/oleObject" Target="../embeddings/oleObject9.bin"/><Relationship Id="rId9" Type="http://schemas.openxmlformats.org/officeDocument/2006/relationships/oleObject" Target="../embeddings/oleObject11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3.png"/><Relationship Id="rId5" Type="http://schemas.openxmlformats.org/officeDocument/2006/relationships/image" Target="../media/image50.wmf"/><Relationship Id="rId4" Type="http://schemas.openxmlformats.org/officeDocument/2006/relationships/oleObject" Target="../embeddings/oleObject12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3.png"/><Relationship Id="rId5" Type="http://schemas.openxmlformats.org/officeDocument/2006/relationships/image" Target="../media/image50.wmf"/><Relationship Id="rId4" Type="http://schemas.openxmlformats.org/officeDocument/2006/relationships/oleObject" Target="../embeddings/oleObject1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4.png"/><Relationship Id="rId5" Type="http://schemas.openxmlformats.org/officeDocument/2006/relationships/image" Target="../media/image50.wmf"/><Relationship Id="rId4" Type="http://schemas.openxmlformats.org/officeDocument/2006/relationships/oleObject" Target="../embeddings/oleObject14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3.png"/><Relationship Id="rId5" Type="http://schemas.openxmlformats.org/officeDocument/2006/relationships/image" Target="../media/image50.wmf"/><Relationship Id="rId4" Type="http://schemas.openxmlformats.org/officeDocument/2006/relationships/oleObject" Target="../embeddings/oleObject15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rkschulze.net/java/hough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2.gif"/><Relationship Id="rId4" Type="http://schemas.openxmlformats.org/officeDocument/2006/relationships/image" Target="../media/image61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64.png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65.wmf"/><Relationship Id="rId4" Type="http://schemas.openxmlformats.org/officeDocument/2006/relationships/hyperlink" Target="http://www.pascal-network.org/challenges/VOC/pubs/leibe04.pdf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6.xml"/><Relationship Id="rId4" Type="http://schemas.openxmlformats.org/officeDocument/2006/relationships/hyperlink" Target="http://www.pascal-network.org/challenges/VOC/pubs/leibe04.pdf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1.xml"/><Relationship Id="rId5" Type="http://schemas.openxmlformats.org/officeDocument/2006/relationships/image" Target="../media/image4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1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1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59395" name="Title 3"/>
          <p:cNvSpPr>
            <a:spLocks noGrp="1"/>
          </p:cNvSpPr>
          <p:nvPr>
            <p:ph type="ctrTitle"/>
          </p:nvPr>
        </p:nvSpPr>
        <p:spPr>
          <a:xfrm>
            <a:off x="0" y="1143001"/>
            <a:ext cx="9144000" cy="1993900"/>
          </a:xfrm>
        </p:spPr>
        <p:txBody>
          <a:bodyPr>
            <a:normAutofit fontScale="90000"/>
          </a:bodyPr>
          <a:lstStyle/>
          <a:p>
            <a:r>
              <a:rPr lang="en-US" altLang="en-US" sz="5300" dirty="0" smtClean="0">
                <a:ea typeface="ＭＳ Ｐゴシック" panose="020B0600070205080204" pitchFamily="34" charset="-128"/>
              </a:rPr>
              <a:t>Fitting</a:t>
            </a:r>
            <a:r>
              <a:rPr lang="en-US" altLang="en-US" sz="4800" dirty="0" smtClean="0">
                <a:ea typeface="ＭＳ Ｐゴシック" panose="020B0600070205080204" pitchFamily="34" charset="-128"/>
              </a:rPr>
              <a:t>: </a:t>
            </a:r>
            <a:br>
              <a:rPr lang="en-US" altLang="en-US" sz="4800" dirty="0" smtClean="0">
                <a:ea typeface="ＭＳ Ｐゴシック" panose="020B0600070205080204" pitchFamily="34" charset="-128"/>
              </a:rPr>
            </a:br>
            <a:r>
              <a:rPr lang="en-US" altLang="en-US" sz="4800" dirty="0" smtClean="0">
                <a:ea typeface="ＭＳ Ｐゴシック" panose="020B0600070205080204" pitchFamily="34" charset="-128"/>
              </a:rPr>
              <a:t>Voting and the Hough Transform</a:t>
            </a:r>
            <a:br>
              <a:rPr lang="en-US" altLang="en-US" sz="4800" dirty="0" smtClean="0">
                <a:ea typeface="ＭＳ Ｐゴシック" panose="020B0600070205080204" pitchFamily="34" charset="-128"/>
              </a:rPr>
            </a:br>
            <a:r>
              <a:rPr lang="en-US" altLang="en-US" sz="3600" dirty="0" smtClean="0">
                <a:ea typeface="ＭＳ Ｐゴシック" panose="020B0600070205080204" pitchFamily="34" charset="-128"/>
              </a:rPr>
              <a:t>April 24</a:t>
            </a:r>
            <a:r>
              <a:rPr lang="en-US" altLang="en-US" sz="3600" baseline="30000" dirty="0" smtClean="0">
                <a:ea typeface="ＭＳ Ｐゴシック" panose="020B0600070205080204" pitchFamily="34" charset="-128"/>
              </a:rPr>
              <a:t>th</a:t>
            </a:r>
            <a:r>
              <a:rPr lang="en-US" altLang="en-US" sz="3600" dirty="0" smtClean="0">
                <a:ea typeface="ＭＳ Ｐゴシック" panose="020B0600070205080204" pitchFamily="34" charset="-128"/>
              </a:rPr>
              <a:t>, 2018</a:t>
            </a:r>
          </a:p>
        </p:txBody>
      </p:sp>
      <p:sp>
        <p:nvSpPr>
          <p:cNvPr id="59396" name="Subtitle 4"/>
          <p:cNvSpPr>
            <a:spLocks noGrp="1"/>
          </p:cNvSpPr>
          <p:nvPr>
            <p:ph type="subTitle" idx="1"/>
          </p:nvPr>
        </p:nvSpPr>
        <p:spPr>
          <a:xfrm>
            <a:off x="1371600" y="3570288"/>
            <a:ext cx="6400800" cy="1752600"/>
          </a:xfrm>
        </p:spPr>
        <p:txBody>
          <a:bodyPr/>
          <a:lstStyle/>
          <a:p>
            <a:r>
              <a:rPr lang="en-US" altLang="en-US" smtClean="0">
                <a:ea typeface="ＭＳ Ｐゴシック" panose="020B0600070205080204" pitchFamily="34" charset="-128"/>
              </a:rPr>
              <a:t>Yong Jae Lee</a:t>
            </a:r>
          </a:p>
          <a:p>
            <a:r>
              <a:rPr lang="en-US" altLang="en-US" smtClean="0">
                <a:ea typeface="ＭＳ Ｐゴシック" panose="020B0600070205080204" pitchFamily="34" charset="-128"/>
              </a:rPr>
              <a:t>UC Davis</a:t>
            </a:r>
          </a:p>
        </p:txBody>
      </p:sp>
    </p:spTree>
    <p:extLst>
      <p:ext uri="{BB962C8B-B14F-4D97-AF65-F5344CB8AC3E}">
        <p14:creationId xmlns:p14="http://schemas.microsoft.com/office/powerpoint/2010/main" val="41068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34820" name="Picture 5" descr="distancema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2" t="5240" r="12675" b="9171"/>
          <a:stretch>
            <a:fillRect/>
          </a:stretch>
        </p:blipFill>
        <p:spPr bwMode="auto">
          <a:xfrm>
            <a:off x="152400" y="1524000"/>
            <a:ext cx="3581400" cy="350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7" name="Picture 7" descr="affinitiessigma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9" r="7143" b="6667"/>
          <a:stretch>
            <a:fillRect/>
          </a:stretch>
        </p:blipFill>
        <p:spPr bwMode="auto">
          <a:xfrm>
            <a:off x="5181600" y="1371600"/>
            <a:ext cx="35814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Text Box 8"/>
          <p:cNvSpPr txBox="1">
            <a:spLocks noChangeArrowheads="1"/>
          </p:cNvSpPr>
          <p:nvPr/>
        </p:nvSpPr>
        <p:spPr bwMode="auto">
          <a:xfrm>
            <a:off x="0" y="5181600"/>
            <a:ext cx="3810000" cy="1625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00"/>
                </a:solidFill>
              </a:rPr>
              <a:t>for i=1:N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00"/>
                </a:solidFill>
              </a:rPr>
              <a:t>   for j=1:N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00"/>
                </a:solidFill>
              </a:rPr>
              <a:t>      D(</a:t>
            </a:r>
            <a:r>
              <a:rPr lang="en-US" sz="2000" b="1" dirty="0" err="1" smtClean="0">
                <a:solidFill>
                  <a:srgbClr val="000000"/>
                </a:solidFill>
              </a:rPr>
              <a:t>i,j</a:t>
            </a:r>
            <a:r>
              <a:rPr lang="en-US" sz="2000" b="1" dirty="0" smtClean="0">
                <a:solidFill>
                  <a:srgbClr val="000000"/>
                </a:solidFill>
              </a:rPr>
              <a:t>) = ||x</a:t>
            </a:r>
            <a:r>
              <a:rPr lang="en-US" sz="2000" b="1" baseline="-25000" dirty="0" smtClean="0">
                <a:solidFill>
                  <a:srgbClr val="000000"/>
                </a:solidFill>
              </a:rPr>
              <a:t>i</a:t>
            </a:r>
            <a:r>
              <a:rPr lang="en-US" sz="2000" b="1" dirty="0" smtClean="0">
                <a:solidFill>
                  <a:srgbClr val="000000"/>
                </a:solidFill>
              </a:rPr>
              <a:t>- </a:t>
            </a:r>
            <a:r>
              <a:rPr lang="en-US" sz="2000" b="1" dirty="0" err="1" smtClean="0">
                <a:solidFill>
                  <a:srgbClr val="000000"/>
                </a:solidFill>
              </a:rPr>
              <a:t>x</a:t>
            </a:r>
            <a:r>
              <a:rPr lang="en-US" sz="2000" b="1" baseline="-25000" dirty="0" err="1" smtClean="0">
                <a:solidFill>
                  <a:srgbClr val="000000"/>
                </a:solidFill>
              </a:rPr>
              <a:t>j</a:t>
            </a:r>
            <a:r>
              <a:rPr lang="en-US" sz="2000" b="1" dirty="0" smtClean="0">
                <a:solidFill>
                  <a:srgbClr val="000000"/>
                </a:solidFill>
              </a:rPr>
              <a:t>||</a:t>
            </a:r>
            <a:r>
              <a:rPr lang="en-US" sz="2000" b="1" baseline="30000" dirty="0" smtClean="0">
                <a:solidFill>
                  <a:srgbClr val="000000"/>
                </a:solidFill>
              </a:rPr>
              <a:t>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00"/>
                </a:solidFill>
              </a:rPr>
              <a:t>   end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00"/>
                </a:solidFill>
              </a:rPr>
              <a:t>end</a:t>
            </a:r>
          </a:p>
        </p:txBody>
      </p:sp>
      <p:sp>
        <p:nvSpPr>
          <p:cNvPr id="51209" name="Text Box 9"/>
          <p:cNvSpPr txBox="1">
            <a:spLocks noChangeArrowheads="1"/>
          </p:cNvSpPr>
          <p:nvPr/>
        </p:nvSpPr>
        <p:spPr bwMode="auto">
          <a:xfrm>
            <a:off x="4419600" y="5029200"/>
            <a:ext cx="4648200" cy="19389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00"/>
                </a:solidFill>
              </a:rPr>
              <a:t>for i=1:N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00"/>
                </a:solidFill>
              </a:rPr>
              <a:t>   for j=i+1:N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00"/>
                </a:solidFill>
              </a:rPr>
              <a:t>       A(</a:t>
            </a:r>
            <a:r>
              <a:rPr lang="en-US" sz="2000" b="1" dirty="0" err="1" smtClean="0">
                <a:solidFill>
                  <a:srgbClr val="000000"/>
                </a:solidFill>
              </a:rPr>
              <a:t>i,j</a:t>
            </a:r>
            <a:r>
              <a:rPr lang="en-US" sz="2000" b="1" dirty="0" smtClean="0">
                <a:solidFill>
                  <a:srgbClr val="000000"/>
                </a:solidFill>
              </a:rPr>
              <a:t>) = </a:t>
            </a:r>
            <a:r>
              <a:rPr lang="en-US" sz="2000" b="1" dirty="0" err="1" smtClean="0">
                <a:solidFill>
                  <a:srgbClr val="000000"/>
                </a:solidFill>
              </a:rPr>
              <a:t>exp</a:t>
            </a:r>
            <a:r>
              <a:rPr lang="en-US" sz="2000" b="1" dirty="0" smtClean="0">
                <a:solidFill>
                  <a:srgbClr val="000000"/>
                </a:solidFill>
              </a:rPr>
              <a:t>(-1/(2*</a:t>
            </a:r>
            <a:r>
              <a:rPr lang="el-GR" sz="2000" b="1" dirty="0" smtClean="0">
                <a:solidFill>
                  <a:srgbClr val="000000"/>
                </a:solidFill>
                <a:cs typeface="Arial" charset="0"/>
              </a:rPr>
              <a:t>σ</a:t>
            </a:r>
            <a:r>
              <a:rPr lang="en-US" sz="2000" b="1" dirty="0" smtClean="0">
                <a:solidFill>
                  <a:srgbClr val="000000"/>
                </a:solidFill>
              </a:rPr>
              <a:t>^2)*||x</a:t>
            </a:r>
            <a:r>
              <a:rPr lang="en-US" sz="2000" b="1" baseline="-25000" dirty="0" smtClean="0">
                <a:solidFill>
                  <a:srgbClr val="000000"/>
                </a:solidFill>
              </a:rPr>
              <a:t>i</a:t>
            </a:r>
            <a:r>
              <a:rPr lang="en-US" sz="2000" b="1" dirty="0" smtClean="0">
                <a:solidFill>
                  <a:srgbClr val="000000"/>
                </a:solidFill>
              </a:rPr>
              <a:t>- </a:t>
            </a:r>
            <a:r>
              <a:rPr lang="en-US" sz="2000" b="1" dirty="0" err="1" smtClean="0">
                <a:solidFill>
                  <a:srgbClr val="000000"/>
                </a:solidFill>
              </a:rPr>
              <a:t>x</a:t>
            </a:r>
            <a:r>
              <a:rPr lang="en-US" sz="2000" b="1" baseline="-25000" dirty="0" err="1" smtClean="0">
                <a:solidFill>
                  <a:srgbClr val="000000"/>
                </a:solidFill>
              </a:rPr>
              <a:t>j</a:t>
            </a:r>
            <a:r>
              <a:rPr lang="en-US" sz="2000" b="1" dirty="0" smtClean="0">
                <a:solidFill>
                  <a:srgbClr val="000000"/>
                </a:solidFill>
              </a:rPr>
              <a:t>||</a:t>
            </a:r>
            <a:r>
              <a:rPr lang="en-US" sz="2000" b="1" baseline="30000" dirty="0" smtClean="0">
                <a:solidFill>
                  <a:srgbClr val="000000"/>
                </a:solidFill>
              </a:rPr>
              <a:t>2</a:t>
            </a:r>
            <a:r>
              <a:rPr lang="en-US" sz="2000" b="1" dirty="0" smtClean="0">
                <a:solidFill>
                  <a:srgbClr val="000000"/>
                </a:solidFill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</a:rPr>
              <a:t>      A(</a:t>
            </a:r>
            <a:r>
              <a:rPr lang="en-US" sz="2000" b="1" dirty="0" err="1" smtClean="0">
                <a:solidFill>
                  <a:srgbClr val="000000"/>
                </a:solidFill>
              </a:rPr>
              <a:t>j,i</a:t>
            </a:r>
            <a:r>
              <a:rPr lang="en-US" sz="2000" b="1" dirty="0" smtClean="0">
                <a:solidFill>
                  <a:srgbClr val="000000"/>
                </a:solidFill>
              </a:rPr>
              <a:t>) = A(</a:t>
            </a:r>
            <a:r>
              <a:rPr lang="en-US" sz="2000" b="1" dirty="0" err="1" smtClean="0">
                <a:solidFill>
                  <a:srgbClr val="000000"/>
                </a:solidFill>
              </a:rPr>
              <a:t>i,j</a:t>
            </a:r>
            <a:r>
              <a:rPr lang="en-US" sz="2000" b="1" dirty="0" smtClean="0">
                <a:solidFill>
                  <a:srgbClr val="000000"/>
                </a:solidFill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00"/>
                </a:solidFill>
              </a:rPr>
              <a:t>   end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00"/>
                </a:solidFill>
              </a:rPr>
              <a:t>end</a:t>
            </a:r>
          </a:p>
        </p:txBody>
      </p:sp>
      <p:sp>
        <p:nvSpPr>
          <p:cNvPr id="34824" name="Text Box 10"/>
          <p:cNvSpPr txBox="1">
            <a:spLocks noChangeArrowheads="1"/>
          </p:cNvSpPr>
          <p:nvPr/>
        </p:nvSpPr>
        <p:spPr bwMode="auto">
          <a:xfrm>
            <a:off x="1600200" y="914400"/>
            <a:ext cx="838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800" b="1" smtClean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34825" name="Text Box 11"/>
          <p:cNvSpPr txBox="1">
            <a:spLocks noChangeArrowheads="1"/>
          </p:cNvSpPr>
          <p:nvPr/>
        </p:nvSpPr>
        <p:spPr bwMode="auto">
          <a:xfrm>
            <a:off x="6781800" y="928688"/>
            <a:ext cx="838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800" b="1" smtClean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51212" name="AutoShape 12"/>
          <p:cNvSpPr>
            <a:spLocks noChangeArrowheads="1"/>
          </p:cNvSpPr>
          <p:nvPr/>
        </p:nvSpPr>
        <p:spPr bwMode="auto">
          <a:xfrm>
            <a:off x="3810000" y="3124200"/>
            <a:ext cx="1219200" cy="3048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685800"/>
            <a:ext cx="8229600" cy="1143000"/>
          </a:xfrm>
        </p:spPr>
        <p:txBody>
          <a:bodyPr/>
          <a:lstStyle/>
          <a:p>
            <a:pPr eaLnBrk="1" hangingPunct="1"/>
            <a:r>
              <a:rPr lang="en-US" sz="2400" smtClean="0"/>
              <a:t>Distances</a:t>
            </a:r>
            <a:r>
              <a:rPr lang="en-US" sz="2400" smtClean="0">
                <a:sym typeface="Wingdings" pitchFamily="2" charset="2"/>
              </a:rPr>
              <a:t></a:t>
            </a:r>
            <a:r>
              <a:rPr lang="en-US" sz="2400" smtClean="0"/>
              <a:t>affinities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Example: weighted graphs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96200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B2C3AF-5655-46E9-9290-FEFCB6E4C58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76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9" grpId="0" animBg="1"/>
      <p:bldP spid="512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8" name="Picture 4" descr="affinities_multsigm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4" t="22511" r="8960" b="30736"/>
          <a:stretch>
            <a:fillRect/>
          </a:stretch>
        </p:blipFill>
        <p:spPr bwMode="auto">
          <a:xfrm>
            <a:off x="-76200" y="2743200"/>
            <a:ext cx="914082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6" descr="affinities_multsigma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9" t="32558" r="22025" b="39069"/>
          <a:stretch>
            <a:fillRect/>
          </a:stretch>
        </p:blipFill>
        <p:spPr bwMode="auto">
          <a:xfrm>
            <a:off x="0" y="4800600"/>
            <a:ext cx="9140825" cy="185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0" name="Line 7"/>
          <p:cNvSpPr>
            <a:spLocks noChangeShapeType="1"/>
          </p:cNvSpPr>
          <p:nvPr/>
        </p:nvSpPr>
        <p:spPr bwMode="auto">
          <a:xfrm>
            <a:off x="1444625" y="4648200"/>
            <a:ext cx="617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6871" name="Line 8"/>
          <p:cNvSpPr>
            <a:spLocks noChangeShapeType="1"/>
          </p:cNvSpPr>
          <p:nvPr/>
        </p:nvSpPr>
        <p:spPr bwMode="auto">
          <a:xfrm>
            <a:off x="1295400" y="6629400"/>
            <a:ext cx="6400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pic>
        <p:nvPicPr>
          <p:cNvPr id="36872" name="Picture 13" descr="distancema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2" t="5240" r="12675" b="9171"/>
          <a:stretch>
            <a:fillRect/>
          </a:stretch>
        </p:blipFill>
        <p:spPr bwMode="auto">
          <a:xfrm>
            <a:off x="4154487" y="1295400"/>
            <a:ext cx="99060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3" name="Text Box 14"/>
          <p:cNvSpPr txBox="1">
            <a:spLocks noChangeArrowheads="1"/>
          </p:cNvSpPr>
          <p:nvPr/>
        </p:nvSpPr>
        <p:spPr bwMode="auto">
          <a:xfrm>
            <a:off x="3468687" y="1524000"/>
            <a:ext cx="838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800" b="1" smtClean="0">
                <a:solidFill>
                  <a:srgbClr val="000000"/>
                </a:solidFill>
              </a:rPr>
              <a:t>D=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152400" y="94129"/>
            <a:ext cx="8686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800" dirty="0" smtClean="0"/>
              <a:t>Scale parameter </a:t>
            </a:r>
            <a:r>
              <a:rPr lang="el-GR" sz="3800" dirty="0" smtClean="0"/>
              <a:t>σ</a:t>
            </a:r>
            <a:r>
              <a:rPr lang="en-US" sz="3800" dirty="0" smtClean="0"/>
              <a:t> affects affinity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04939" y="1331893"/>
            <a:ext cx="22526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Distance matrix</a:t>
            </a:r>
            <a:endParaRPr lang="en-US" sz="2800" dirty="0"/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0" y="236220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Rectangle 5"/>
          <p:cNvSpPr/>
          <p:nvPr/>
        </p:nvSpPr>
        <p:spPr bwMode="auto">
          <a:xfrm>
            <a:off x="152400" y="4800600"/>
            <a:ext cx="86868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291353" y="2754406"/>
            <a:ext cx="86868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2393950"/>
            <a:ext cx="8229600" cy="431165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2800" dirty="0" smtClean="0"/>
              <a:t>Affinity matrix with increasing </a:t>
            </a:r>
            <a:r>
              <a:rPr lang="el-GR" sz="2800" dirty="0" smtClean="0"/>
              <a:t>σ</a:t>
            </a:r>
            <a:r>
              <a:rPr lang="en-US" sz="2800" dirty="0" smtClean="0"/>
              <a:t>: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96200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5410200" y="6609862"/>
            <a:ext cx="2133600" cy="476250"/>
          </a:xfrm>
        </p:spPr>
        <p:txBody>
          <a:bodyPr/>
          <a:lstStyle/>
          <a:p>
            <a:pPr>
              <a:defRPr/>
            </a:pPr>
            <a:fld id="{D7B2C3AF-5655-46E9-9290-FEFCB6E4C58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00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3686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sz="3800" dirty="0" smtClean="0"/>
              <a:t>Visualizing a shuffled affinity matrix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534400" cy="4525963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2800" dirty="0" smtClean="0"/>
              <a:t>If we permute the order of the vertices as they are referred to in the affinity matrix, we see different patterns:</a:t>
            </a:r>
          </a:p>
        </p:txBody>
      </p:sp>
      <p:pic>
        <p:nvPicPr>
          <p:cNvPr id="37892" name="Picture 4" descr="matrix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36" t="43098" r="44165" b="39394"/>
          <a:stretch>
            <a:fillRect/>
          </a:stretch>
        </p:blipFill>
        <p:spPr bwMode="auto">
          <a:xfrm>
            <a:off x="381000" y="2971800"/>
            <a:ext cx="25908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5" name="Picture 5" descr="matrix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61" t="45221" r="43546" b="40802"/>
          <a:stretch>
            <a:fillRect/>
          </a:stretch>
        </p:blipFill>
        <p:spPr bwMode="auto">
          <a:xfrm>
            <a:off x="6324600" y="3138488"/>
            <a:ext cx="2514600" cy="237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6" name="Picture 6" descr="matrix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50" t="43707" r="44539" b="39122"/>
          <a:stretch>
            <a:fillRect/>
          </a:stretch>
        </p:blipFill>
        <p:spPr bwMode="auto">
          <a:xfrm>
            <a:off x="3352800" y="3124200"/>
            <a:ext cx="2438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696200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B2C3AF-5655-46E9-9290-FEFCB6E4C58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63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 idx="4294967295"/>
          </p:nvPr>
        </p:nvSpPr>
        <p:spPr>
          <a:xfrm>
            <a:off x="152400" y="94129"/>
            <a:ext cx="8686800" cy="1143000"/>
          </a:xfrm>
        </p:spPr>
        <p:txBody>
          <a:bodyPr/>
          <a:lstStyle/>
          <a:p>
            <a:pPr eaLnBrk="1" hangingPunct="1"/>
            <a:r>
              <a:rPr lang="en-US" sz="3800" dirty="0" smtClean="0"/>
              <a:t>Putting these two aspects together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4294967295"/>
          </p:nvPr>
        </p:nvSpPr>
        <p:spPr>
          <a:xfrm>
            <a:off x="304800" y="1549400"/>
            <a:ext cx="8229600" cy="4525963"/>
          </a:xfrm>
        </p:spPr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389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6" t="30086" r="27083" b="12926"/>
          <a:stretch>
            <a:fillRect/>
          </a:stretch>
        </p:blipFill>
        <p:spPr bwMode="auto">
          <a:xfrm>
            <a:off x="1143000" y="1371600"/>
            <a:ext cx="6629400" cy="497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Rectangle 4"/>
          <p:cNvSpPr>
            <a:spLocks noChangeArrowheads="1"/>
          </p:cNvSpPr>
          <p:nvPr/>
        </p:nvSpPr>
        <p:spPr bwMode="auto">
          <a:xfrm>
            <a:off x="1600200" y="3746500"/>
            <a:ext cx="5943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l-GR" smtClean="0">
                <a:solidFill>
                  <a:srgbClr val="000000"/>
                </a:solidFill>
              </a:rPr>
              <a:t>σ=.1 </a:t>
            </a:r>
            <a:r>
              <a:rPr lang="en-US" smtClean="0">
                <a:solidFill>
                  <a:srgbClr val="000000"/>
                </a:solidFill>
              </a:rPr>
              <a:t>                              </a:t>
            </a:r>
            <a:r>
              <a:rPr lang="el-GR" smtClean="0">
                <a:solidFill>
                  <a:srgbClr val="000000"/>
                </a:solidFill>
              </a:rPr>
              <a:t>σ=.2 </a:t>
            </a:r>
            <a:r>
              <a:rPr lang="en-US" smtClean="0">
                <a:solidFill>
                  <a:srgbClr val="000000"/>
                </a:solidFill>
              </a:rPr>
              <a:t>                           </a:t>
            </a:r>
            <a:r>
              <a:rPr lang="el-GR" smtClean="0">
                <a:solidFill>
                  <a:srgbClr val="000000"/>
                </a:solidFill>
              </a:rPr>
              <a:t>σ=1</a:t>
            </a: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295400" y="2362200"/>
            <a:ext cx="13509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Data points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-152400" y="4687669"/>
            <a:ext cx="1447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Affinity matrices</a:t>
            </a:r>
          </a:p>
        </p:txBody>
      </p:sp>
      <p:sp>
        <p:nvSpPr>
          <p:cNvPr id="36873" name="Text Box 9"/>
          <p:cNvSpPr txBox="1">
            <a:spLocks noChangeArrowheads="1"/>
          </p:cNvSpPr>
          <p:nvPr/>
        </p:nvSpPr>
        <p:spPr bwMode="auto">
          <a:xfrm>
            <a:off x="1143000" y="1219200"/>
            <a:ext cx="1676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8000"/>
                </a:solidFill>
              </a:rPr>
              <a:t>Points x</a:t>
            </a:r>
            <a:r>
              <a:rPr lang="en-US" baseline="-25000" dirty="0" smtClean="0">
                <a:solidFill>
                  <a:srgbClr val="008000"/>
                </a:solidFill>
              </a:rPr>
              <a:t>1</a:t>
            </a:r>
            <a:r>
              <a:rPr lang="en-US" dirty="0" smtClean="0">
                <a:solidFill>
                  <a:srgbClr val="008000"/>
                </a:solidFill>
              </a:rPr>
              <a:t>…x</a:t>
            </a:r>
            <a:r>
              <a:rPr lang="en-US" baseline="-25000" dirty="0" smtClean="0">
                <a:solidFill>
                  <a:srgbClr val="008000"/>
                </a:solidFill>
              </a:rPr>
              <a:t>10</a:t>
            </a:r>
          </a:p>
        </p:txBody>
      </p:sp>
      <p:sp>
        <p:nvSpPr>
          <p:cNvPr id="36874" name="Line 10"/>
          <p:cNvSpPr>
            <a:spLocks noChangeShapeType="1"/>
          </p:cNvSpPr>
          <p:nvPr/>
        </p:nvSpPr>
        <p:spPr bwMode="auto">
          <a:xfrm>
            <a:off x="2514600" y="1600200"/>
            <a:ext cx="838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6875" name="Oval 11"/>
          <p:cNvSpPr>
            <a:spLocks noChangeArrowheads="1"/>
          </p:cNvSpPr>
          <p:nvPr/>
        </p:nvSpPr>
        <p:spPr bwMode="auto">
          <a:xfrm>
            <a:off x="2819400" y="1219200"/>
            <a:ext cx="1447800" cy="1524000"/>
          </a:xfrm>
          <a:prstGeom prst="ellipse">
            <a:avLst/>
          </a:prstGeom>
          <a:noFill/>
          <a:ln w="9525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6876" name="Text Box 12"/>
          <p:cNvSpPr txBox="1">
            <a:spLocks noChangeArrowheads="1"/>
          </p:cNvSpPr>
          <p:nvPr/>
        </p:nvSpPr>
        <p:spPr bwMode="auto">
          <a:xfrm>
            <a:off x="6400800" y="3124200"/>
            <a:ext cx="1676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mtClean="0">
                <a:solidFill>
                  <a:srgbClr val="008000"/>
                </a:solidFill>
              </a:rPr>
              <a:t>Points x</a:t>
            </a:r>
            <a:r>
              <a:rPr lang="en-US" baseline="-25000" smtClean="0">
                <a:solidFill>
                  <a:srgbClr val="008000"/>
                </a:solidFill>
              </a:rPr>
              <a:t>31</a:t>
            </a:r>
            <a:r>
              <a:rPr lang="en-US" smtClean="0">
                <a:solidFill>
                  <a:srgbClr val="008000"/>
                </a:solidFill>
              </a:rPr>
              <a:t>…x</a:t>
            </a:r>
            <a:r>
              <a:rPr lang="en-US" baseline="-25000" smtClean="0">
                <a:solidFill>
                  <a:srgbClr val="008000"/>
                </a:solidFill>
              </a:rPr>
              <a:t>40</a:t>
            </a:r>
          </a:p>
        </p:txBody>
      </p:sp>
      <p:sp>
        <p:nvSpPr>
          <p:cNvPr id="36877" name="Oval 13"/>
          <p:cNvSpPr>
            <a:spLocks noChangeArrowheads="1"/>
          </p:cNvSpPr>
          <p:nvPr/>
        </p:nvSpPr>
        <p:spPr bwMode="auto">
          <a:xfrm>
            <a:off x="4724400" y="2667000"/>
            <a:ext cx="1447800" cy="1524000"/>
          </a:xfrm>
          <a:prstGeom prst="ellipse">
            <a:avLst/>
          </a:prstGeom>
          <a:noFill/>
          <a:ln w="9525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6878" name="Line 14"/>
          <p:cNvSpPr>
            <a:spLocks noChangeShapeType="1"/>
          </p:cNvSpPr>
          <p:nvPr/>
        </p:nvSpPr>
        <p:spPr bwMode="auto">
          <a:xfrm flipH="1">
            <a:off x="5867400" y="3352800"/>
            <a:ext cx="6096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6879" name="Rectangle 15"/>
          <p:cNvSpPr>
            <a:spLocks noChangeArrowheads="1"/>
          </p:cNvSpPr>
          <p:nvPr/>
        </p:nvSpPr>
        <p:spPr bwMode="auto">
          <a:xfrm>
            <a:off x="5486400" y="3962400"/>
            <a:ext cx="609600" cy="609600"/>
          </a:xfrm>
          <a:prstGeom prst="rect">
            <a:avLst/>
          </a:prstGeom>
          <a:noFill/>
          <a:ln w="38100">
            <a:solidFill>
              <a:srgbClr val="339966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6880" name="Rectangle 16"/>
          <p:cNvSpPr>
            <a:spLocks noChangeArrowheads="1"/>
          </p:cNvSpPr>
          <p:nvPr/>
        </p:nvSpPr>
        <p:spPr bwMode="auto">
          <a:xfrm>
            <a:off x="7086600" y="5562600"/>
            <a:ext cx="609600" cy="609600"/>
          </a:xfrm>
          <a:prstGeom prst="rect">
            <a:avLst/>
          </a:prstGeom>
          <a:noFill/>
          <a:ln w="38100">
            <a:solidFill>
              <a:srgbClr val="339966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828800" y="6258580"/>
                <a:ext cx="5486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/>
                      </a:rPr>
                      <m:t>𝐴</m:t>
                    </m:r>
                    <m:d>
                      <m:d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/>
                          </a:rPr>
                          <m:t>𝑖</m:t>
                        </m:r>
                        <m:r>
                          <a:rPr lang="en-US" sz="2800" b="0" i="1" dirty="0" smtClean="0">
                            <a:latin typeface="Cambria Math"/>
                          </a:rPr>
                          <m:t>,</m:t>
                        </m:r>
                        <m:r>
                          <a:rPr lang="en-US" sz="2800" b="0" i="1" dirty="0" smtClean="0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n-US" sz="2800" b="0" i="1" dirty="0" smtClean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dirty="0" smtClean="0">
                        <a:latin typeface="Cambria Math"/>
                      </a:rPr>
                      <m:t>exp</m:t>
                    </m:r>
                    <m:r>
                      <a:rPr lang="en-US" sz="2800" b="0" i="1" dirty="0" smtClean="0">
                        <a:latin typeface="Cambria Math"/>
                      </a:rPr>
                      <m:t>⁡{−</m:t>
                    </m:r>
                    <m:d>
                      <m:d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 dirty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 dirty="0">
                                <a:latin typeface="Cambria Math"/>
                              </a:rPr>
                              <m:t>2</m:t>
                            </m:r>
                            <m:r>
                              <a:rPr lang="en-US" sz="2800" i="1" dirty="0">
                                <a:latin typeface="Cambria Math"/>
                                <a:ea typeface="Cambria Math"/>
                              </a:rPr>
                              <m:t>𝜎</m:t>
                            </m:r>
                            <m:r>
                              <m:rPr>
                                <m:nor/>
                              </m:rPr>
                              <a:rPr lang="en-US" sz="2800" baseline="30000" dirty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dirty="0" smtClean="0">
                            <a:latin typeface="Cambria Math"/>
                          </a:rPr>
                          <m:t>𝒙</m:t>
                        </m:r>
                        <m:r>
                          <a:rPr lang="en-US" sz="2800" b="0" i="1" baseline="-25000" dirty="0" smtClean="0">
                            <a:latin typeface="Cambria Math"/>
                          </a:rPr>
                          <m:t>𝑖</m:t>
                        </m:r>
                        <m:r>
                          <a:rPr lang="en-US" sz="2800" b="0" i="1" dirty="0" smtClean="0">
                            <a:latin typeface="Cambria Math"/>
                          </a:rPr>
                          <m:t>−</m:t>
                        </m:r>
                        <m:r>
                          <a:rPr lang="en-US" sz="2800" b="1" i="1" dirty="0" smtClean="0">
                            <a:latin typeface="Cambria Math"/>
                          </a:rPr>
                          <m:t>𝒙</m:t>
                        </m:r>
                        <m:r>
                          <a:rPr lang="en-US" sz="2800" b="0" i="1" baseline="-25000" dirty="0" smtClean="0">
                            <a:latin typeface="Cambria Math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2800" baseline="30000" dirty="0" smtClean="0"/>
                  <a:t>2</a:t>
                </a:r>
                <a:r>
                  <a:rPr lang="en-US" sz="2800" dirty="0" smtClean="0"/>
                  <a:t>}</a:t>
                </a:r>
                <a:endParaRPr lang="en-US" sz="2800" dirty="0"/>
              </a:p>
            </p:txBody>
          </p:sp>
        </mc:Choice>
        <mc:Fallback xmlns="" xmlns:mv="urn:schemas-microsoft-com:mac:vml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6258580"/>
                <a:ext cx="5486400" cy="523220"/>
              </a:xfrm>
              <a:prstGeom prst="rect">
                <a:avLst/>
              </a:prstGeom>
              <a:blipFill rotWithShape="1">
                <a:blip r:embed="rId4" cstate="print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7696200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D4777C-1113-448D-953D-EAF8A9B79295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25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Line 2"/>
          <p:cNvSpPr>
            <a:spLocks noChangeShapeType="1"/>
          </p:cNvSpPr>
          <p:nvPr/>
        </p:nvSpPr>
        <p:spPr bwMode="auto">
          <a:xfrm flipV="1">
            <a:off x="2590800" y="1676400"/>
            <a:ext cx="8382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8675" name="Line 3"/>
          <p:cNvSpPr>
            <a:spLocks noChangeShapeType="1"/>
          </p:cNvSpPr>
          <p:nvPr/>
        </p:nvSpPr>
        <p:spPr bwMode="auto">
          <a:xfrm>
            <a:off x="3429000" y="16764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8676" name="Line 4"/>
          <p:cNvSpPr>
            <a:spLocks noChangeShapeType="1"/>
          </p:cNvSpPr>
          <p:nvPr/>
        </p:nvSpPr>
        <p:spPr bwMode="auto">
          <a:xfrm flipV="1">
            <a:off x="2590800" y="1676400"/>
            <a:ext cx="83820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8677" name="Line 5"/>
          <p:cNvSpPr>
            <a:spLocks noChangeShapeType="1"/>
          </p:cNvSpPr>
          <p:nvPr/>
        </p:nvSpPr>
        <p:spPr bwMode="auto">
          <a:xfrm>
            <a:off x="2590800" y="2514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8678" name="Line 6"/>
          <p:cNvSpPr>
            <a:spLocks noChangeShapeType="1"/>
          </p:cNvSpPr>
          <p:nvPr/>
        </p:nvSpPr>
        <p:spPr bwMode="auto">
          <a:xfrm>
            <a:off x="25908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Goal: Segmentation by Graph Cuts</a:t>
            </a:r>
          </a:p>
        </p:txBody>
      </p:sp>
      <p:sp>
        <p:nvSpPr>
          <p:cNvPr id="28680" name="Rectangle 8"/>
          <p:cNvSpPr>
            <a:spLocks noGrp="1" noChangeArrowheads="1"/>
          </p:cNvSpPr>
          <p:nvPr>
            <p:ph type="body" idx="4294967295"/>
          </p:nvPr>
        </p:nvSpPr>
        <p:spPr>
          <a:xfrm>
            <a:off x="0" y="4038600"/>
            <a:ext cx="9144000" cy="2057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/>
              <a:t>Break graph into segments</a:t>
            </a:r>
          </a:p>
          <a:p>
            <a:pPr eaLnBrk="1" hangingPunct="1"/>
            <a:r>
              <a:rPr lang="en-US" dirty="0" smtClean="0"/>
              <a:t>Delete links that cross between segments</a:t>
            </a:r>
          </a:p>
          <a:p>
            <a:pPr lvl="1" eaLnBrk="1" hangingPunct="1">
              <a:spcBef>
                <a:spcPts val="1800"/>
              </a:spcBef>
            </a:pPr>
            <a:r>
              <a:rPr lang="en-US" dirty="0" smtClean="0"/>
              <a:t>Easiest to break links that have low similarity</a:t>
            </a:r>
          </a:p>
          <a:p>
            <a:pPr lvl="2" eaLnBrk="1" hangingPunct="1"/>
            <a:r>
              <a:rPr lang="en-US" sz="1800" dirty="0" smtClean="0"/>
              <a:t>similar pixels should be in the same segments</a:t>
            </a:r>
          </a:p>
          <a:p>
            <a:pPr lvl="2" eaLnBrk="1" hangingPunct="1"/>
            <a:r>
              <a:rPr lang="en-US" sz="1800" dirty="0" smtClean="0"/>
              <a:t>dissimilar pixels should be in different segments</a:t>
            </a:r>
          </a:p>
          <a:p>
            <a:pPr lvl="1" eaLnBrk="1" hangingPunct="1"/>
            <a:endParaRPr lang="en-US" dirty="0" smtClean="0"/>
          </a:p>
        </p:txBody>
      </p:sp>
      <p:sp>
        <p:nvSpPr>
          <p:cNvPr id="28681" name="Oval 9"/>
          <p:cNvSpPr>
            <a:spLocks noChangeArrowheads="1"/>
          </p:cNvSpPr>
          <p:nvPr/>
        </p:nvSpPr>
        <p:spPr bwMode="auto">
          <a:xfrm>
            <a:off x="2520950" y="2444750"/>
            <a:ext cx="139700" cy="1397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8682" name="Oval 10"/>
          <p:cNvSpPr>
            <a:spLocks noChangeArrowheads="1"/>
          </p:cNvSpPr>
          <p:nvPr/>
        </p:nvSpPr>
        <p:spPr bwMode="auto">
          <a:xfrm>
            <a:off x="2520950" y="1600200"/>
            <a:ext cx="139700" cy="1412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8683" name="Oval 11"/>
          <p:cNvSpPr>
            <a:spLocks noChangeArrowheads="1"/>
          </p:cNvSpPr>
          <p:nvPr/>
        </p:nvSpPr>
        <p:spPr bwMode="auto">
          <a:xfrm>
            <a:off x="3363913" y="2444750"/>
            <a:ext cx="141287" cy="1397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8684" name="Oval 12"/>
          <p:cNvSpPr>
            <a:spLocks noChangeArrowheads="1"/>
          </p:cNvSpPr>
          <p:nvPr/>
        </p:nvSpPr>
        <p:spPr bwMode="auto">
          <a:xfrm>
            <a:off x="2520950" y="3287713"/>
            <a:ext cx="139700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8685" name="Oval 13"/>
          <p:cNvSpPr>
            <a:spLocks noChangeArrowheads="1"/>
          </p:cNvSpPr>
          <p:nvPr/>
        </p:nvSpPr>
        <p:spPr bwMode="auto">
          <a:xfrm>
            <a:off x="1676400" y="2444750"/>
            <a:ext cx="141288" cy="1397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8686" name="Oval 14"/>
          <p:cNvSpPr>
            <a:spLocks noChangeArrowheads="1"/>
          </p:cNvSpPr>
          <p:nvPr/>
        </p:nvSpPr>
        <p:spPr bwMode="auto">
          <a:xfrm>
            <a:off x="3363913" y="1600200"/>
            <a:ext cx="141287" cy="14128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8687" name="Oval 15"/>
          <p:cNvSpPr>
            <a:spLocks noChangeArrowheads="1"/>
          </p:cNvSpPr>
          <p:nvPr/>
        </p:nvSpPr>
        <p:spPr bwMode="auto">
          <a:xfrm>
            <a:off x="3363913" y="3287713"/>
            <a:ext cx="141287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8688" name="Oval 16"/>
          <p:cNvSpPr>
            <a:spLocks noChangeArrowheads="1"/>
          </p:cNvSpPr>
          <p:nvPr/>
        </p:nvSpPr>
        <p:spPr bwMode="auto">
          <a:xfrm>
            <a:off x="1676400" y="3287713"/>
            <a:ext cx="141288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8689" name="Oval 17"/>
          <p:cNvSpPr>
            <a:spLocks noChangeArrowheads="1"/>
          </p:cNvSpPr>
          <p:nvPr/>
        </p:nvSpPr>
        <p:spPr bwMode="auto">
          <a:xfrm>
            <a:off x="1676400" y="1600200"/>
            <a:ext cx="141288" cy="1412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8690" name="Line 18"/>
          <p:cNvSpPr>
            <a:spLocks noChangeShapeType="1"/>
          </p:cNvSpPr>
          <p:nvPr/>
        </p:nvSpPr>
        <p:spPr bwMode="auto">
          <a:xfrm>
            <a:off x="1752600" y="16764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8691" name="Line 19"/>
          <p:cNvSpPr>
            <a:spLocks noChangeShapeType="1"/>
          </p:cNvSpPr>
          <p:nvPr/>
        </p:nvSpPr>
        <p:spPr bwMode="auto">
          <a:xfrm>
            <a:off x="17526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8692" name="Line 20"/>
          <p:cNvSpPr>
            <a:spLocks noChangeShapeType="1"/>
          </p:cNvSpPr>
          <p:nvPr/>
        </p:nvSpPr>
        <p:spPr bwMode="auto">
          <a:xfrm>
            <a:off x="1752600" y="16764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8693" name="Line 21"/>
          <p:cNvSpPr>
            <a:spLocks noChangeShapeType="1"/>
          </p:cNvSpPr>
          <p:nvPr/>
        </p:nvSpPr>
        <p:spPr bwMode="auto">
          <a:xfrm flipH="1">
            <a:off x="1752600" y="1676400"/>
            <a:ext cx="8382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8694" name="Freeform 22"/>
          <p:cNvSpPr>
            <a:spLocks/>
          </p:cNvSpPr>
          <p:nvPr/>
        </p:nvSpPr>
        <p:spPr bwMode="auto">
          <a:xfrm flipH="1">
            <a:off x="1524000" y="16764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362902445 w 144"/>
              <a:gd name="T3" fmla="*/ 1330642282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5029200" y="1133475"/>
            <a:ext cx="2541588" cy="3362325"/>
            <a:chOff x="3595" y="714"/>
            <a:chExt cx="1601" cy="2118"/>
          </a:xfrm>
        </p:grpSpPr>
        <p:pic>
          <p:nvPicPr>
            <p:cNvPr id="28702" name="Picture 24" descr="tiger_I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0" y="714"/>
              <a:ext cx="1596" cy="2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703" name="Rectangle 25"/>
            <p:cNvSpPr>
              <a:spLocks noChangeArrowheads="1"/>
            </p:cNvSpPr>
            <p:nvPr/>
          </p:nvSpPr>
          <p:spPr bwMode="auto">
            <a:xfrm>
              <a:off x="3595" y="714"/>
              <a:ext cx="1584" cy="2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8704" name="Freeform 26"/>
            <p:cNvSpPr>
              <a:spLocks/>
            </p:cNvSpPr>
            <p:nvPr/>
          </p:nvSpPr>
          <p:spPr bwMode="auto">
            <a:xfrm>
              <a:off x="3749" y="806"/>
              <a:ext cx="919" cy="1863"/>
            </a:xfrm>
            <a:custGeom>
              <a:avLst/>
              <a:gdLst>
                <a:gd name="T0" fmla="*/ 6 w 919"/>
                <a:gd name="T1" fmla="*/ 0 h 1863"/>
                <a:gd name="T2" fmla="*/ 128 w 919"/>
                <a:gd name="T3" fmla="*/ 58 h 1863"/>
                <a:gd name="T4" fmla="*/ 235 w 919"/>
                <a:gd name="T5" fmla="*/ 85 h 1863"/>
                <a:gd name="T6" fmla="*/ 314 w 919"/>
                <a:gd name="T7" fmla="*/ 175 h 1863"/>
                <a:gd name="T8" fmla="*/ 325 w 919"/>
                <a:gd name="T9" fmla="*/ 191 h 1863"/>
                <a:gd name="T10" fmla="*/ 335 w 919"/>
                <a:gd name="T11" fmla="*/ 207 h 1863"/>
                <a:gd name="T12" fmla="*/ 346 w 919"/>
                <a:gd name="T13" fmla="*/ 223 h 1863"/>
                <a:gd name="T14" fmla="*/ 309 w 919"/>
                <a:gd name="T15" fmla="*/ 536 h 1863"/>
                <a:gd name="T16" fmla="*/ 288 w 919"/>
                <a:gd name="T17" fmla="*/ 584 h 1863"/>
                <a:gd name="T18" fmla="*/ 266 w 919"/>
                <a:gd name="T19" fmla="*/ 616 h 1863"/>
                <a:gd name="T20" fmla="*/ 224 w 919"/>
                <a:gd name="T21" fmla="*/ 711 h 1863"/>
                <a:gd name="T22" fmla="*/ 219 w 919"/>
                <a:gd name="T23" fmla="*/ 918 h 1863"/>
                <a:gd name="T24" fmla="*/ 245 w 919"/>
                <a:gd name="T25" fmla="*/ 966 h 1863"/>
                <a:gd name="T26" fmla="*/ 288 w 919"/>
                <a:gd name="T27" fmla="*/ 1062 h 1863"/>
                <a:gd name="T28" fmla="*/ 282 w 919"/>
                <a:gd name="T29" fmla="*/ 1194 h 1863"/>
                <a:gd name="T30" fmla="*/ 203 w 919"/>
                <a:gd name="T31" fmla="*/ 1232 h 1863"/>
                <a:gd name="T32" fmla="*/ 187 w 919"/>
                <a:gd name="T33" fmla="*/ 1264 h 1863"/>
                <a:gd name="T34" fmla="*/ 245 w 919"/>
                <a:gd name="T35" fmla="*/ 1279 h 1863"/>
                <a:gd name="T36" fmla="*/ 404 w 919"/>
                <a:gd name="T37" fmla="*/ 1274 h 1863"/>
                <a:gd name="T38" fmla="*/ 426 w 919"/>
                <a:gd name="T39" fmla="*/ 1242 h 1863"/>
                <a:gd name="T40" fmla="*/ 415 w 919"/>
                <a:gd name="T41" fmla="*/ 1051 h 1863"/>
                <a:gd name="T42" fmla="*/ 458 w 919"/>
                <a:gd name="T43" fmla="*/ 1072 h 1863"/>
                <a:gd name="T44" fmla="*/ 489 w 919"/>
                <a:gd name="T45" fmla="*/ 1152 h 1863"/>
                <a:gd name="T46" fmla="*/ 532 w 919"/>
                <a:gd name="T47" fmla="*/ 1189 h 1863"/>
                <a:gd name="T48" fmla="*/ 558 w 919"/>
                <a:gd name="T49" fmla="*/ 1237 h 1863"/>
                <a:gd name="T50" fmla="*/ 558 w 919"/>
                <a:gd name="T51" fmla="*/ 1237 h 1863"/>
                <a:gd name="T52" fmla="*/ 574 w 919"/>
                <a:gd name="T53" fmla="*/ 1301 h 1863"/>
                <a:gd name="T54" fmla="*/ 590 w 919"/>
                <a:gd name="T55" fmla="*/ 1423 h 1863"/>
                <a:gd name="T56" fmla="*/ 601 w 919"/>
                <a:gd name="T57" fmla="*/ 1455 h 1863"/>
                <a:gd name="T58" fmla="*/ 622 w 919"/>
                <a:gd name="T59" fmla="*/ 1486 h 1863"/>
                <a:gd name="T60" fmla="*/ 654 w 919"/>
                <a:gd name="T61" fmla="*/ 1550 h 1863"/>
                <a:gd name="T62" fmla="*/ 686 w 919"/>
                <a:gd name="T63" fmla="*/ 1614 h 1863"/>
                <a:gd name="T64" fmla="*/ 712 w 919"/>
                <a:gd name="T65" fmla="*/ 1662 h 1863"/>
                <a:gd name="T66" fmla="*/ 723 w 919"/>
                <a:gd name="T67" fmla="*/ 1678 h 1863"/>
                <a:gd name="T68" fmla="*/ 760 w 919"/>
                <a:gd name="T69" fmla="*/ 1741 h 1863"/>
                <a:gd name="T70" fmla="*/ 882 w 919"/>
                <a:gd name="T71" fmla="*/ 1863 h 1863"/>
                <a:gd name="T72" fmla="*/ 909 w 919"/>
                <a:gd name="T73" fmla="*/ 1752 h 186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919"/>
                <a:gd name="T112" fmla="*/ 0 h 1863"/>
                <a:gd name="T113" fmla="*/ 919 w 919"/>
                <a:gd name="T114" fmla="*/ 1863 h 1863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919" h="1863">
                  <a:moveTo>
                    <a:pt x="6" y="0"/>
                  </a:moveTo>
                  <a:cubicBezTo>
                    <a:pt x="34" y="74"/>
                    <a:pt x="0" y="52"/>
                    <a:pt x="128" y="58"/>
                  </a:cubicBezTo>
                  <a:cubicBezTo>
                    <a:pt x="167" y="63"/>
                    <a:pt x="199" y="74"/>
                    <a:pt x="235" y="85"/>
                  </a:cubicBezTo>
                  <a:cubicBezTo>
                    <a:pt x="268" y="107"/>
                    <a:pt x="292" y="142"/>
                    <a:pt x="314" y="175"/>
                  </a:cubicBezTo>
                  <a:cubicBezTo>
                    <a:pt x="318" y="180"/>
                    <a:pt x="321" y="186"/>
                    <a:pt x="325" y="191"/>
                  </a:cubicBezTo>
                  <a:cubicBezTo>
                    <a:pt x="328" y="196"/>
                    <a:pt x="332" y="202"/>
                    <a:pt x="335" y="207"/>
                  </a:cubicBezTo>
                  <a:cubicBezTo>
                    <a:pt x="339" y="212"/>
                    <a:pt x="346" y="223"/>
                    <a:pt x="346" y="223"/>
                  </a:cubicBezTo>
                  <a:cubicBezTo>
                    <a:pt x="380" y="331"/>
                    <a:pt x="371" y="445"/>
                    <a:pt x="309" y="536"/>
                  </a:cubicBezTo>
                  <a:cubicBezTo>
                    <a:pt x="304" y="552"/>
                    <a:pt x="296" y="570"/>
                    <a:pt x="288" y="584"/>
                  </a:cubicBezTo>
                  <a:cubicBezTo>
                    <a:pt x="282" y="595"/>
                    <a:pt x="266" y="616"/>
                    <a:pt x="266" y="616"/>
                  </a:cubicBezTo>
                  <a:cubicBezTo>
                    <a:pt x="256" y="649"/>
                    <a:pt x="235" y="677"/>
                    <a:pt x="224" y="711"/>
                  </a:cubicBezTo>
                  <a:cubicBezTo>
                    <a:pt x="218" y="787"/>
                    <a:pt x="212" y="839"/>
                    <a:pt x="219" y="918"/>
                  </a:cubicBezTo>
                  <a:cubicBezTo>
                    <a:pt x="221" y="943"/>
                    <a:pt x="236" y="937"/>
                    <a:pt x="245" y="966"/>
                  </a:cubicBezTo>
                  <a:cubicBezTo>
                    <a:pt x="255" y="998"/>
                    <a:pt x="269" y="1035"/>
                    <a:pt x="288" y="1062"/>
                  </a:cubicBezTo>
                  <a:cubicBezTo>
                    <a:pt x="299" y="1097"/>
                    <a:pt x="310" y="1167"/>
                    <a:pt x="282" y="1194"/>
                  </a:cubicBezTo>
                  <a:cubicBezTo>
                    <a:pt x="259" y="1217"/>
                    <a:pt x="232" y="1221"/>
                    <a:pt x="203" y="1232"/>
                  </a:cubicBezTo>
                  <a:cubicBezTo>
                    <a:pt x="203" y="1232"/>
                    <a:pt x="182" y="1259"/>
                    <a:pt x="187" y="1264"/>
                  </a:cubicBezTo>
                  <a:cubicBezTo>
                    <a:pt x="193" y="1270"/>
                    <a:pt x="235" y="1277"/>
                    <a:pt x="245" y="1279"/>
                  </a:cubicBezTo>
                  <a:cubicBezTo>
                    <a:pt x="298" y="1277"/>
                    <a:pt x="352" y="1285"/>
                    <a:pt x="404" y="1274"/>
                  </a:cubicBezTo>
                  <a:cubicBezTo>
                    <a:pt x="417" y="1271"/>
                    <a:pt x="426" y="1242"/>
                    <a:pt x="426" y="1242"/>
                  </a:cubicBezTo>
                  <a:cubicBezTo>
                    <a:pt x="434" y="1174"/>
                    <a:pt x="435" y="1117"/>
                    <a:pt x="415" y="1051"/>
                  </a:cubicBezTo>
                  <a:cubicBezTo>
                    <a:pt x="442" y="1042"/>
                    <a:pt x="434" y="1057"/>
                    <a:pt x="458" y="1072"/>
                  </a:cubicBezTo>
                  <a:cubicBezTo>
                    <a:pt x="473" y="1096"/>
                    <a:pt x="474" y="1130"/>
                    <a:pt x="489" y="1152"/>
                  </a:cubicBezTo>
                  <a:cubicBezTo>
                    <a:pt x="500" y="1168"/>
                    <a:pt x="532" y="1189"/>
                    <a:pt x="532" y="1189"/>
                  </a:cubicBezTo>
                  <a:lnTo>
                    <a:pt x="558" y="1237"/>
                  </a:lnTo>
                  <a:cubicBezTo>
                    <a:pt x="558" y="1237"/>
                    <a:pt x="558" y="1237"/>
                    <a:pt x="558" y="1237"/>
                  </a:cubicBezTo>
                  <a:cubicBezTo>
                    <a:pt x="566" y="1259"/>
                    <a:pt x="570" y="1277"/>
                    <a:pt x="574" y="1301"/>
                  </a:cubicBezTo>
                  <a:cubicBezTo>
                    <a:pt x="578" y="1352"/>
                    <a:pt x="577" y="1380"/>
                    <a:pt x="590" y="1423"/>
                  </a:cubicBezTo>
                  <a:cubicBezTo>
                    <a:pt x="593" y="1434"/>
                    <a:pt x="596" y="1445"/>
                    <a:pt x="601" y="1455"/>
                  </a:cubicBezTo>
                  <a:cubicBezTo>
                    <a:pt x="607" y="1466"/>
                    <a:pt x="622" y="1486"/>
                    <a:pt x="622" y="1486"/>
                  </a:cubicBezTo>
                  <a:cubicBezTo>
                    <a:pt x="629" y="1508"/>
                    <a:pt x="641" y="1531"/>
                    <a:pt x="654" y="1550"/>
                  </a:cubicBezTo>
                  <a:cubicBezTo>
                    <a:pt x="661" y="1572"/>
                    <a:pt x="673" y="1595"/>
                    <a:pt x="686" y="1614"/>
                  </a:cubicBezTo>
                  <a:cubicBezTo>
                    <a:pt x="695" y="1642"/>
                    <a:pt x="688" y="1626"/>
                    <a:pt x="712" y="1662"/>
                  </a:cubicBezTo>
                  <a:cubicBezTo>
                    <a:pt x="716" y="1667"/>
                    <a:pt x="723" y="1678"/>
                    <a:pt x="723" y="1678"/>
                  </a:cubicBezTo>
                  <a:cubicBezTo>
                    <a:pt x="730" y="1702"/>
                    <a:pt x="746" y="1720"/>
                    <a:pt x="760" y="1741"/>
                  </a:cubicBezTo>
                  <a:cubicBezTo>
                    <a:pt x="791" y="1788"/>
                    <a:pt x="825" y="1845"/>
                    <a:pt x="882" y="1863"/>
                  </a:cubicBezTo>
                  <a:cubicBezTo>
                    <a:pt x="919" y="1851"/>
                    <a:pt x="909" y="1779"/>
                    <a:pt x="909" y="1752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8705" name="Freeform 27"/>
            <p:cNvSpPr>
              <a:spLocks/>
            </p:cNvSpPr>
            <p:nvPr/>
          </p:nvSpPr>
          <p:spPr bwMode="auto">
            <a:xfrm>
              <a:off x="4580" y="2218"/>
              <a:ext cx="508" cy="457"/>
            </a:xfrm>
            <a:custGeom>
              <a:avLst/>
              <a:gdLst>
                <a:gd name="T0" fmla="*/ 73 w 508"/>
                <a:gd name="T1" fmla="*/ 324 h 457"/>
                <a:gd name="T2" fmla="*/ 41 w 508"/>
                <a:gd name="T3" fmla="*/ 303 h 457"/>
                <a:gd name="T4" fmla="*/ 19 w 508"/>
                <a:gd name="T5" fmla="*/ 271 h 457"/>
                <a:gd name="T6" fmla="*/ 46 w 508"/>
                <a:gd name="T7" fmla="*/ 133 h 457"/>
                <a:gd name="T8" fmla="*/ 110 w 508"/>
                <a:gd name="T9" fmla="*/ 37 h 457"/>
                <a:gd name="T10" fmla="*/ 189 w 508"/>
                <a:gd name="T11" fmla="*/ 0 h 457"/>
                <a:gd name="T12" fmla="*/ 290 w 508"/>
                <a:gd name="T13" fmla="*/ 11 h 457"/>
                <a:gd name="T14" fmla="*/ 322 w 508"/>
                <a:gd name="T15" fmla="*/ 21 h 457"/>
                <a:gd name="T16" fmla="*/ 354 w 508"/>
                <a:gd name="T17" fmla="*/ 43 h 457"/>
                <a:gd name="T18" fmla="*/ 370 w 508"/>
                <a:gd name="T19" fmla="*/ 53 h 457"/>
                <a:gd name="T20" fmla="*/ 444 w 508"/>
                <a:gd name="T21" fmla="*/ 112 h 457"/>
                <a:gd name="T22" fmla="*/ 476 w 508"/>
                <a:gd name="T23" fmla="*/ 133 h 457"/>
                <a:gd name="T24" fmla="*/ 508 w 508"/>
                <a:gd name="T25" fmla="*/ 282 h 457"/>
                <a:gd name="T26" fmla="*/ 503 w 508"/>
                <a:gd name="T27" fmla="*/ 340 h 457"/>
                <a:gd name="T28" fmla="*/ 476 w 508"/>
                <a:gd name="T29" fmla="*/ 367 h 457"/>
                <a:gd name="T30" fmla="*/ 423 w 508"/>
                <a:gd name="T31" fmla="*/ 425 h 457"/>
                <a:gd name="T32" fmla="*/ 370 w 508"/>
                <a:gd name="T33" fmla="*/ 457 h 457"/>
                <a:gd name="T34" fmla="*/ 317 w 508"/>
                <a:gd name="T35" fmla="*/ 451 h 457"/>
                <a:gd name="T36" fmla="*/ 285 w 508"/>
                <a:gd name="T37" fmla="*/ 441 h 457"/>
                <a:gd name="T38" fmla="*/ 269 w 508"/>
                <a:gd name="T39" fmla="*/ 436 h 457"/>
                <a:gd name="T40" fmla="*/ 205 w 508"/>
                <a:gd name="T41" fmla="*/ 404 h 457"/>
                <a:gd name="T42" fmla="*/ 142 w 508"/>
                <a:gd name="T43" fmla="*/ 372 h 457"/>
                <a:gd name="T44" fmla="*/ 73 w 508"/>
                <a:gd name="T45" fmla="*/ 324 h 45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508"/>
                <a:gd name="T70" fmla="*/ 0 h 457"/>
                <a:gd name="T71" fmla="*/ 508 w 508"/>
                <a:gd name="T72" fmla="*/ 457 h 45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508" h="457">
                  <a:moveTo>
                    <a:pt x="73" y="324"/>
                  </a:moveTo>
                  <a:cubicBezTo>
                    <a:pt x="62" y="317"/>
                    <a:pt x="52" y="310"/>
                    <a:pt x="41" y="303"/>
                  </a:cubicBezTo>
                  <a:cubicBezTo>
                    <a:pt x="30" y="296"/>
                    <a:pt x="19" y="271"/>
                    <a:pt x="19" y="271"/>
                  </a:cubicBezTo>
                  <a:cubicBezTo>
                    <a:pt x="4" y="222"/>
                    <a:pt x="0" y="165"/>
                    <a:pt x="46" y="133"/>
                  </a:cubicBezTo>
                  <a:cubicBezTo>
                    <a:pt x="67" y="101"/>
                    <a:pt x="88" y="69"/>
                    <a:pt x="110" y="37"/>
                  </a:cubicBezTo>
                  <a:cubicBezTo>
                    <a:pt x="124" y="16"/>
                    <a:pt x="167" y="7"/>
                    <a:pt x="189" y="0"/>
                  </a:cubicBezTo>
                  <a:cubicBezTo>
                    <a:pt x="242" y="4"/>
                    <a:pt x="250" y="0"/>
                    <a:pt x="290" y="11"/>
                  </a:cubicBezTo>
                  <a:cubicBezTo>
                    <a:pt x="301" y="14"/>
                    <a:pt x="322" y="21"/>
                    <a:pt x="322" y="21"/>
                  </a:cubicBezTo>
                  <a:cubicBezTo>
                    <a:pt x="333" y="28"/>
                    <a:pt x="343" y="36"/>
                    <a:pt x="354" y="43"/>
                  </a:cubicBezTo>
                  <a:cubicBezTo>
                    <a:pt x="359" y="46"/>
                    <a:pt x="370" y="53"/>
                    <a:pt x="370" y="53"/>
                  </a:cubicBezTo>
                  <a:cubicBezTo>
                    <a:pt x="388" y="80"/>
                    <a:pt x="417" y="94"/>
                    <a:pt x="444" y="112"/>
                  </a:cubicBezTo>
                  <a:cubicBezTo>
                    <a:pt x="455" y="119"/>
                    <a:pt x="476" y="133"/>
                    <a:pt x="476" y="133"/>
                  </a:cubicBezTo>
                  <a:cubicBezTo>
                    <a:pt x="486" y="183"/>
                    <a:pt x="497" y="232"/>
                    <a:pt x="508" y="282"/>
                  </a:cubicBezTo>
                  <a:cubicBezTo>
                    <a:pt x="506" y="301"/>
                    <a:pt x="507" y="321"/>
                    <a:pt x="503" y="340"/>
                  </a:cubicBezTo>
                  <a:cubicBezTo>
                    <a:pt x="499" y="357"/>
                    <a:pt x="486" y="357"/>
                    <a:pt x="476" y="367"/>
                  </a:cubicBezTo>
                  <a:cubicBezTo>
                    <a:pt x="457" y="386"/>
                    <a:pt x="446" y="409"/>
                    <a:pt x="423" y="425"/>
                  </a:cubicBezTo>
                  <a:cubicBezTo>
                    <a:pt x="414" y="453"/>
                    <a:pt x="394" y="448"/>
                    <a:pt x="370" y="457"/>
                  </a:cubicBezTo>
                  <a:cubicBezTo>
                    <a:pt x="352" y="455"/>
                    <a:pt x="334" y="454"/>
                    <a:pt x="317" y="451"/>
                  </a:cubicBezTo>
                  <a:cubicBezTo>
                    <a:pt x="306" y="449"/>
                    <a:pt x="296" y="444"/>
                    <a:pt x="285" y="441"/>
                  </a:cubicBezTo>
                  <a:cubicBezTo>
                    <a:pt x="280" y="439"/>
                    <a:pt x="269" y="436"/>
                    <a:pt x="269" y="436"/>
                  </a:cubicBezTo>
                  <a:cubicBezTo>
                    <a:pt x="250" y="423"/>
                    <a:pt x="227" y="411"/>
                    <a:pt x="205" y="404"/>
                  </a:cubicBezTo>
                  <a:cubicBezTo>
                    <a:pt x="186" y="391"/>
                    <a:pt x="164" y="379"/>
                    <a:pt x="142" y="372"/>
                  </a:cubicBezTo>
                  <a:cubicBezTo>
                    <a:pt x="104" y="346"/>
                    <a:pt x="103" y="362"/>
                    <a:pt x="73" y="324"/>
                  </a:cubicBezTo>
                  <a:close/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8706" name="Freeform 28"/>
            <p:cNvSpPr>
              <a:spLocks/>
            </p:cNvSpPr>
            <p:nvPr/>
          </p:nvSpPr>
          <p:spPr bwMode="auto">
            <a:xfrm>
              <a:off x="3761" y="779"/>
              <a:ext cx="1093" cy="1439"/>
            </a:xfrm>
            <a:custGeom>
              <a:avLst/>
              <a:gdLst>
                <a:gd name="T0" fmla="*/ 0 w 1093"/>
                <a:gd name="T1" fmla="*/ 0 h 1439"/>
                <a:gd name="T2" fmla="*/ 185 w 1093"/>
                <a:gd name="T3" fmla="*/ 22 h 1439"/>
                <a:gd name="T4" fmla="*/ 270 w 1093"/>
                <a:gd name="T5" fmla="*/ 53 h 1439"/>
                <a:gd name="T6" fmla="*/ 318 w 1093"/>
                <a:gd name="T7" fmla="*/ 69 h 1439"/>
                <a:gd name="T8" fmla="*/ 350 w 1093"/>
                <a:gd name="T9" fmla="*/ 91 h 1439"/>
                <a:gd name="T10" fmla="*/ 387 w 1093"/>
                <a:gd name="T11" fmla="*/ 133 h 1439"/>
                <a:gd name="T12" fmla="*/ 424 w 1093"/>
                <a:gd name="T13" fmla="*/ 213 h 1439"/>
                <a:gd name="T14" fmla="*/ 451 w 1093"/>
                <a:gd name="T15" fmla="*/ 340 h 1439"/>
                <a:gd name="T16" fmla="*/ 461 w 1093"/>
                <a:gd name="T17" fmla="*/ 372 h 1439"/>
                <a:gd name="T18" fmla="*/ 499 w 1093"/>
                <a:gd name="T19" fmla="*/ 383 h 1439"/>
                <a:gd name="T20" fmla="*/ 584 w 1093"/>
                <a:gd name="T21" fmla="*/ 377 h 1439"/>
                <a:gd name="T22" fmla="*/ 626 w 1093"/>
                <a:gd name="T23" fmla="*/ 409 h 1439"/>
                <a:gd name="T24" fmla="*/ 716 w 1093"/>
                <a:gd name="T25" fmla="*/ 515 h 1439"/>
                <a:gd name="T26" fmla="*/ 764 w 1093"/>
                <a:gd name="T27" fmla="*/ 579 h 1439"/>
                <a:gd name="T28" fmla="*/ 785 w 1093"/>
                <a:gd name="T29" fmla="*/ 606 h 1439"/>
                <a:gd name="T30" fmla="*/ 817 w 1093"/>
                <a:gd name="T31" fmla="*/ 685 h 1439"/>
                <a:gd name="T32" fmla="*/ 833 w 1093"/>
                <a:gd name="T33" fmla="*/ 733 h 1439"/>
                <a:gd name="T34" fmla="*/ 838 w 1093"/>
                <a:gd name="T35" fmla="*/ 749 h 1439"/>
                <a:gd name="T36" fmla="*/ 870 w 1093"/>
                <a:gd name="T37" fmla="*/ 945 h 1439"/>
                <a:gd name="T38" fmla="*/ 929 w 1093"/>
                <a:gd name="T39" fmla="*/ 993 h 1439"/>
                <a:gd name="T40" fmla="*/ 939 w 1093"/>
                <a:gd name="T41" fmla="*/ 1009 h 1439"/>
                <a:gd name="T42" fmla="*/ 955 w 1093"/>
                <a:gd name="T43" fmla="*/ 1020 h 1439"/>
                <a:gd name="T44" fmla="*/ 977 w 1093"/>
                <a:gd name="T45" fmla="*/ 1041 h 1439"/>
                <a:gd name="T46" fmla="*/ 987 w 1093"/>
                <a:gd name="T47" fmla="*/ 1057 h 1439"/>
                <a:gd name="T48" fmla="*/ 1040 w 1093"/>
                <a:gd name="T49" fmla="*/ 1062 h 1439"/>
                <a:gd name="T50" fmla="*/ 1046 w 1093"/>
                <a:gd name="T51" fmla="*/ 1227 h 1439"/>
                <a:gd name="T52" fmla="*/ 1072 w 1093"/>
                <a:gd name="T53" fmla="*/ 1275 h 1439"/>
                <a:gd name="T54" fmla="*/ 1093 w 1093"/>
                <a:gd name="T55" fmla="*/ 1439 h 1439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093"/>
                <a:gd name="T85" fmla="*/ 0 h 1439"/>
                <a:gd name="T86" fmla="*/ 1093 w 1093"/>
                <a:gd name="T87" fmla="*/ 1439 h 1439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093" h="1439">
                  <a:moveTo>
                    <a:pt x="0" y="0"/>
                  </a:moveTo>
                  <a:cubicBezTo>
                    <a:pt x="60" y="17"/>
                    <a:pt x="123" y="18"/>
                    <a:pt x="185" y="22"/>
                  </a:cubicBezTo>
                  <a:cubicBezTo>
                    <a:pt x="216" y="29"/>
                    <a:pt x="242" y="39"/>
                    <a:pt x="270" y="53"/>
                  </a:cubicBezTo>
                  <a:cubicBezTo>
                    <a:pt x="285" y="61"/>
                    <a:pt x="318" y="69"/>
                    <a:pt x="318" y="69"/>
                  </a:cubicBezTo>
                  <a:cubicBezTo>
                    <a:pt x="329" y="76"/>
                    <a:pt x="339" y="84"/>
                    <a:pt x="350" y="91"/>
                  </a:cubicBezTo>
                  <a:cubicBezTo>
                    <a:pt x="365" y="102"/>
                    <a:pt x="372" y="122"/>
                    <a:pt x="387" y="133"/>
                  </a:cubicBezTo>
                  <a:cubicBezTo>
                    <a:pt x="395" y="159"/>
                    <a:pt x="409" y="189"/>
                    <a:pt x="424" y="213"/>
                  </a:cubicBezTo>
                  <a:cubicBezTo>
                    <a:pt x="432" y="256"/>
                    <a:pt x="438" y="298"/>
                    <a:pt x="451" y="340"/>
                  </a:cubicBezTo>
                  <a:cubicBezTo>
                    <a:pt x="454" y="351"/>
                    <a:pt x="450" y="369"/>
                    <a:pt x="461" y="372"/>
                  </a:cubicBezTo>
                  <a:cubicBezTo>
                    <a:pt x="484" y="379"/>
                    <a:pt x="472" y="376"/>
                    <a:pt x="499" y="383"/>
                  </a:cubicBezTo>
                  <a:cubicBezTo>
                    <a:pt x="535" y="377"/>
                    <a:pt x="548" y="371"/>
                    <a:pt x="584" y="377"/>
                  </a:cubicBezTo>
                  <a:cubicBezTo>
                    <a:pt x="604" y="385"/>
                    <a:pt x="608" y="398"/>
                    <a:pt x="626" y="409"/>
                  </a:cubicBezTo>
                  <a:cubicBezTo>
                    <a:pt x="654" y="449"/>
                    <a:pt x="671" y="487"/>
                    <a:pt x="716" y="515"/>
                  </a:cubicBezTo>
                  <a:cubicBezTo>
                    <a:pt x="732" y="539"/>
                    <a:pt x="744" y="559"/>
                    <a:pt x="764" y="579"/>
                  </a:cubicBezTo>
                  <a:cubicBezTo>
                    <a:pt x="776" y="617"/>
                    <a:pt x="759" y="574"/>
                    <a:pt x="785" y="606"/>
                  </a:cubicBezTo>
                  <a:cubicBezTo>
                    <a:pt x="802" y="626"/>
                    <a:pt x="808" y="661"/>
                    <a:pt x="817" y="685"/>
                  </a:cubicBezTo>
                  <a:cubicBezTo>
                    <a:pt x="827" y="711"/>
                    <a:pt x="821" y="696"/>
                    <a:pt x="833" y="733"/>
                  </a:cubicBezTo>
                  <a:cubicBezTo>
                    <a:pt x="835" y="738"/>
                    <a:pt x="838" y="749"/>
                    <a:pt x="838" y="749"/>
                  </a:cubicBezTo>
                  <a:cubicBezTo>
                    <a:pt x="845" y="801"/>
                    <a:pt x="829" y="920"/>
                    <a:pt x="870" y="945"/>
                  </a:cubicBezTo>
                  <a:cubicBezTo>
                    <a:pt x="884" y="965"/>
                    <a:pt x="908" y="980"/>
                    <a:pt x="929" y="993"/>
                  </a:cubicBezTo>
                  <a:cubicBezTo>
                    <a:pt x="932" y="998"/>
                    <a:pt x="935" y="1004"/>
                    <a:pt x="939" y="1009"/>
                  </a:cubicBezTo>
                  <a:cubicBezTo>
                    <a:pt x="943" y="1014"/>
                    <a:pt x="951" y="1015"/>
                    <a:pt x="955" y="1020"/>
                  </a:cubicBezTo>
                  <a:cubicBezTo>
                    <a:pt x="975" y="1045"/>
                    <a:pt x="943" y="1030"/>
                    <a:pt x="977" y="1041"/>
                  </a:cubicBezTo>
                  <a:cubicBezTo>
                    <a:pt x="980" y="1046"/>
                    <a:pt x="981" y="1055"/>
                    <a:pt x="987" y="1057"/>
                  </a:cubicBezTo>
                  <a:cubicBezTo>
                    <a:pt x="1004" y="1063"/>
                    <a:pt x="1034" y="1045"/>
                    <a:pt x="1040" y="1062"/>
                  </a:cubicBezTo>
                  <a:cubicBezTo>
                    <a:pt x="1058" y="1114"/>
                    <a:pt x="1043" y="1172"/>
                    <a:pt x="1046" y="1227"/>
                  </a:cubicBezTo>
                  <a:cubicBezTo>
                    <a:pt x="1047" y="1245"/>
                    <a:pt x="1072" y="1275"/>
                    <a:pt x="1072" y="1275"/>
                  </a:cubicBezTo>
                  <a:cubicBezTo>
                    <a:pt x="1091" y="1337"/>
                    <a:pt x="1093" y="1370"/>
                    <a:pt x="1093" y="1439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8707" name="Freeform 29"/>
            <p:cNvSpPr>
              <a:spLocks/>
            </p:cNvSpPr>
            <p:nvPr/>
          </p:nvSpPr>
          <p:spPr bwMode="auto">
            <a:xfrm>
              <a:off x="4854" y="1873"/>
              <a:ext cx="330" cy="303"/>
            </a:xfrm>
            <a:custGeom>
              <a:avLst/>
              <a:gdLst>
                <a:gd name="T0" fmla="*/ 0 w 330"/>
                <a:gd name="T1" fmla="*/ 271 h 303"/>
                <a:gd name="T2" fmla="*/ 91 w 330"/>
                <a:gd name="T3" fmla="*/ 250 h 303"/>
                <a:gd name="T4" fmla="*/ 112 w 330"/>
                <a:gd name="T5" fmla="*/ 202 h 303"/>
                <a:gd name="T6" fmla="*/ 160 w 330"/>
                <a:gd name="T7" fmla="*/ 0 h 303"/>
                <a:gd name="T8" fmla="*/ 191 w 330"/>
                <a:gd name="T9" fmla="*/ 58 h 303"/>
                <a:gd name="T10" fmla="*/ 245 w 330"/>
                <a:gd name="T11" fmla="*/ 228 h 303"/>
                <a:gd name="T12" fmla="*/ 287 w 330"/>
                <a:gd name="T13" fmla="*/ 266 h 303"/>
                <a:gd name="T14" fmla="*/ 298 w 330"/>
                <a:gd name="T15" fmla="*/ 281 h 303"/>
                <a:gd name="T16" fmla="*/ 330 w 330"/>
                <a:gd name="T17" fmla="*/ 303 h 30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30"/>
                <a:gd name="T28" fmla="*/ 0 h 303"/>
                <a:gd name="T29" fmla="*/ 330 w 330"/>
                <a:gd name="T30" fmla="*/ 303 h 30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30" h="303">
                  <a:moveTo>
                    <a:pt x="0" y="271"/>
                  </a:moveTo>
                  <a:cubicBezTo>
                    <a:pt x="31" y="264"/>
                    <a:pt x="63" y="267"/>
                    <a:pt x="91" y="250"/>
                  </a:cubicBezTo>
                  <a:cubicBezTo>
                    <a:pt x="101" y="234"/>
                    <a:pt x="106" y="220"/>
                    <a:pt x="112" y="202"/>
                  </a:cubicBezTo>
                  <a:cubicBezTo>
                    <a:pt x="106" y="131"/>
                    <a:pt x="77" y="26"/>
                    <a:pt x="160" y="0"/>
                  </a:cubicBezTo>
                  <a:cubicBezTo>
                    <a:pt x="182" y="15"/>
                    <a:pt x="182" y="34"/>
                    <a:pt x="191" y="58"/>
                  </a:cubicBezTo>
                  <a:cubicBezTo>
                    <a:pt x="212" y="113"/>
                    <a:pt x="219" y="176"/>
                    <a:pt x="245" y="228"/>
                  </a:cubicBezTo>
                  <a:cubicBezTo>
                    <a:pt x="257" y="251"/>
                    <a:pt x="260" y="248"/>
                    <a:pt x="287" y="266"/>
                  </a:cubicBezTo>
                  <a:cubicBezTo>
                    <a:pt x="292" y="270"/>
                    <a:pt x="293" y="277"/>
                    <a:pt x="298" y="281"/>
                  </a:cubicBezTo>
                  <a:cubicBezTo>
                    <a:pt x="308" y="289"/>
                    <a:pt x="330" y="303"/>
                    <a:pt x="330" y="303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8708" name="Freeform 30"/>
            <p:cNvSpPr>
              <a:spLocks/>
            </p:cNvSpPr>
            <p:nvPr/>
          </p:nvSpPr>
          <p:spPr bwMode="auto">
            <a:xfrm>
              <a:off x="3617" y="2009"/>
              <a:ext cx="319" cy="751"/>
            </a:xfrm>
            <a:custGeom>
              <a:avLst/>
              <a:gdLst>
                <a:gd name="T0" fmla="*/ 0 w 319"/>
                <a:gd name="T1" fmla="*/ 751 h 751"/>
                <a:gd name="T2" fmla="*/ 64 w 319"/>
                <a:gd name="T3" fmla="*/ 719 h 751"/>
                <a:gd name="T4" fmla="*/ 80 w 319"/>
                <a:gd name="T5" fmla="*/ 708 h 751"/>
                <a:gd name="T6" fmla="*/ 96 w 319"/>
                <a:gd name="T7" fmla="*/ 676 h 751"/>
                <a:gd name="T8" fmla="*/ 106 w 319"/>
                <a:gd name="T9" fmla="*/ 645 h 751"/>
                <a:gd name="T10" fmla="*/ 106 w 319"/>
                <a:gd name="T11" fmla="*/ 347 h 751"/>
                <a:gd name="T12" fmla="*/ 128 w 319"/>
                <a:gd name="T13" fmla="*/ 209 h 751"/>
                <a:gd name="T14" fmla="*/ 154 w 319"/>
                <a:gd name="T15" fmla="*/ 114 h 751"/>
                <a:gd name="T16" fmla="*/ 149 w 319"/>
                <a:gd name="T17" fmla="*/ 18 h 751"/>
                <a:gd name="T18" fmla="*/ 144 w 319"/>
                <a:gd name="T19" fmla="*/ 2 h 751"/>
                <a:gd name="T20" fmla="*/ 186 w 319"/>
                <a:gd name="T21" fmla="*/ 39 h 751"/>
                <a:gd name="T22" fmla="*/ 319 w 319"/>
                <a:gd name="T23" fmla="*/ 82 h 75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19"/>
                <a:gd name="T37" fmla="*/ 0 h 751"/>
                <a:gd name="T38" fmla="*/ 319 w 319"/>
                <a:gd name="T39" fmla="*/ 751 h 75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19" h="751">
                  <a:moveTo>
                    <a:pt x="0" y="751"/>
                  </a:moveTo>
                  <a:cubicBezTo>
                    <a:pt x="26" y="741"/>
                    <a:pt x="39" y="736"/>
                    <a:pt x="64" y="719"/>
                  </a:cubicBezTo>
                  <a:cubicBezTo>
                    <a:pt x="69" y="715"/>
                    <a:pt x="80" y="708"/>
                    <a:pt x="80" y="708"/>
                  </a:cubicBezTo>
                  <a:cubicBezTo>
                    <a:pt x="91" y="690"/>
                    <a:pt x="89" y="695"/>
                    <a:pt x="96" y="676"/>
                  </a:cubicBezTo>
                  <a:cubicBezTo>
                    <a:pt x="99" y="666"/>
                    <a:pt x="106" y="645"/>
                    <a:pt x="106" y="645"/>
                  </a:cubicBezTo>
                  <a:cubicBezTo>
                    <a:pt x="120" y="459"/>
                    <a:pt x="106" y="682"/>
                    <a:pt x="106" y="347"/>
                  </a:cubicBezTo>
                  <a:cubicBezTo>
                    <a:pt x="106" y="287"/>
                    <a:pt x="99" y="252"/>
                    <a:pt x="128" y="209"/>
                  </a:cubicBezTo>
                  <a:cubicBezTo>
                    <a:pt x="138" y="177"/>
                    <a:pt x="149" y="147"/>
                    <a:pt x="154" y="114"/>
                  </a:cubicBezTo>
                  <a:cubicBezTo>
                    <a:pt x="152" y="82"/>
                    <a:pt x="152" y="50"/>
                    <a:pt x="149" y="18"/>
                  </a:cubicBezTo>
                  <a:cubicBezTo>
                    <a:pt x="149" y="12"/>
                    <a:pt x="139" y="4"/>
                    <a:pt x="144" y="2"/>
                  </a:cubicBezTo>
                  <a:cubicBezTo>
                    <a:pt x="148" y="0"/>
                    <a:pt x="181" y="36"/>
                    <a:pt x="186" y="39"/>
                  </a:cubicBezTo>
                  <a:cubicBezTo>
                    <a:pt x="201" y="87"/>
                    <a:pt x="281" y="82"/>
                    <a:pt x="319" y="82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8709" name="Freeform 31"/>
            <p:cNvSpPr>
              <a:spLocks/>
            </p:cNvSpPr>
            <p:nvPr/>
          </p:nvSpPr>
          <p:spPr bwMode="auto">
            <a:xfrm>
              <a:off x="4599" y="1284"/>
              <a:ext cx="569" cy="223"/>
            </a:xfrm>
            <a:custGeom>
              <a:avLst/>
              <a:gdLst>
                <a:gd name="T0" fmla="*/ 0 w 569"/>
                <a:gd name="T1" fmla="*/ 223 h 223"/>
                <a:gd name="T2" fmla="*/ 165 w 569"/>
                <a:gd name="T3" fmla="*/ 217 h 223"/>
                <a:gd name="T4" fmla="*/ 292 w 569"/>
                <a:gd name="T5" fmla="*/ 170 h 223"/>
                <a:gd name="T6" fmla="*/ 372 w 569"/>
                <a:gd name="T7" fmla="*/ 138 h 223"/>
                <a:gd name="T8" fmla="*/ 420 w 569"/>
                <a:gd name="T9" fmla="*/ 122 h 223"/>
                <a:gd name="T10" fmla="*/ 436 w 569"/>
                <a:gd name="T11" fmla="*/ 106 h 223"/>
                <a:gd name="T12" fmla="*/ 452 w 569"/>
                <a:gd name="T13" fmla="*/ 101 h 223"/>
                <a:gd name="T14" fmla="*/ 462 w 569"/>
                <a:gd name="T15" fmla="*/ 85 h 223"/>
                <a:gd name="T16" fmla="*/ 542 w 569"/>
                <a:gd name="T17" fmla="*/ 37 h 223"/>
                <a:gd name="T18" fmla="*/ 569 w 569"/>
                <a:gd name="T19" fmla="*/ 0 h 2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69"/>
                <a:gd name="T31" fmla="*/ 0 h 223"/>
                <a:gd name="T32" fmla="*/ 569 w 569"/>
                <a:gd name="T33" fmla="*/ 223 h 2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69" h="223">
                  <a:moveTo>
                    <a:pt x="0" y="223"/>
                  </a:moveTo>
                  <a:cubicBezTo>
                    <a:pt x="55" y="221"/>
                    <a:pt x="110" y="221"/>
                    <a:pt x="165" y="217"/>
                  </a:cubicBezTo>
                  <a:cubicBezTo>
                    <a:pt x="197" y="214"/>
                    <a:pt x="259" y="181"/>
                    <a:pt x="292" y="170"/>
                  </a:cubicBezTo>
                  <a:cubicBezTo>
                    <a:pt x="321" y="161"/>
                    <a:pt x="346" y="151"/>
                    <a:pt x="372" y="138"/>
                  </a:cubicBezTo>
                  <a:cubicBezTo>
                    <a:pt x="387" y="130"/>
                    <a:pt x="420" y="122"/>
                    <a:pt x="420" y="122"/>
                  </a:cubicBezTo>
                  <a:cubicBezTo>
                    <a:pt x="425" y="117"/>
                    <a:pt x="430" y="110"/>
                    <a:pt x="436" y="106"/>
                  </a:cubicBezTo>
                  <a:cubicBezTo>
                    <a:pt x="441" y="103"/>
                    <a:pt x="448" y="105"/>
                    <a:pt x="452" y="101"/>
                  </a:cubicBezTo>
                  <a:cubicBezTo>
                    <a:pt x="457" y="97"/>
                    <a:pt x="457" y="89"/>
                    <a:pt x="462" y="85"/>
                  </a:cubicBezTo>
                  <a:cubicBezTo>
                    <a:pt x="483" y="66"/>
                    <a:pt x="514" y="46"/>
                    <a:pt x="542" y="37"/>
                  </a:cubicBezTo>
                  <a:cubicBezTo>
                    <a:pt x="564" y="3"/>
                    <a:pt x="553" y="13"/>
                    <a:pt x="569" y="0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8710" name="Freeform 32"/>
            <p:cNvSpPr>
              <a:spLocks/>
            </p:cNvSpPr>
            <p:nvPr/>
          </p:nvSpPr>
          <p:spPr bwMode="auto">
            <a:xfrm>
              <a:off x="3654" y="1560"/>
              <a:ext cx="308" cy="440"/>
            </a:xfrm>
            <a:custGeom>
              <a:avLst/>
              <a:gdLst>
                <a:gd name="T0" fmla="*/ 107 w 308"/>
                <a:gd name="T1" fmla="*/ 440 h 440"/>
                <a:gd name="T2" fmla="*/ 64 w 308"/>
                <a:gd name="T3" fmla="*/ 313 h 440"/>
                <a:gd name="T4" fmla="*/ 59 w 308"/>
                <a:gd name="T5" fmla="*/ 329 h 440"/>
                <a:gd name="T6" fmla="*/ 53 w 308"/>
                <a:gd name="T7" fmla="*/ 356 h 440"/>
                <a:gd name="T8" fmla="*/ 43 w 308"/>
                <a:gd name="T9" fmla="*/ 324 h 440"/>
                <a:gd name="T10" fmla="*/ 16 w 308"/>
                <a:gd name="T11" fmla="*/ 276 h 440"/>
                <a:gd name="T12" fmla="*/ 11 w 308"/>
                <a:gd name="T13" fmla="*/ 239 h 440"/>
                <a:gd name="T14" fmla="*/ 0 w 308"/>
                <a:gd name="T15" fmla="*/ 180 h 440"/>
                <a:gd name="T16" fmla="*/ 38 w 308"/>
                <a:gd name="T17" fmla="*/ 133 h 440"/>
                <a:gd name="T18" fmla="*/ 69 w 308"/>
                <a:gd name="T19" fmla="*/ 111 h 440"/>
                <a:gd name="T20" fmla="*/ 101 w 308"/>
                <a:gd name="T21" fmla="*/ 101 h 440"/>
                <a:gd name="T22" fmla="*/ 213 w 308"/>
                <a:gd name="T23" fmla="*/ 64 h 440"/>
                <a:gd name="T24" fmla="*/ 276 w 308"/>
                <a:gd name="T25" fmla="*/ 26 h 440"/>
                <a:gd name="T26" fmla="*/ 308 w 308"/>
                <a:gd name="T27" fmla="*/ 0 h 4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08"/>
                <a:gd name="T43" fmla="*/ 0 h 440"/>
                <a:gd name="T44" fmla="*/ 308 w 308"/>
                <a:gd name="T45" fmla="*/ 440 h 44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08" h="440">
                  <a:moveTo>
                    <a:pt x="107" y="440"/>
                  </a:moveTo>
                  <a:cubicBezTo>
                    <a:pt x="90" y="397"/>
                    <a:pt x="75" y="359"/>
                    <a:pt x="64" y="313"/>
                  </a:cubicBezTo>
                  <a:cubicBezTo>
                    <a:pt x="62" y="318"/>
                    <a:pt x="60" y="324"/>
                    <a:pt x="59" y="329"/>
                  </a:cubicBezTo>
                  <a:cubicBezTo>
                    <a:pt x="57" y="338"/>
                    <a:pt x="62" y="359"/>
                    <a:pt x="53" y="356"/>
                  </a:cubicBezTo>
                  <a:cubicBezTo>
                    <a:pt x="42" y="353"/>
                    <a:pt x="49" y="333"/>
                    <a:pt x="43" y="324"/>
                  </a:cubicBezTo>
                  <a:cubicBezTo>
                    <a:pt x="19" y="287"/>
                    <a:pt x="26" y="304"/>
                    <a:pt x="16" y="276"/>
                  </a:cubicBezTo>
                  <a:cubicBezTo>
                    <a:pt x="14" y="264"/>
                    <a:pt x="13" y="251"/>
                    <a:pt x="11" y="239"/>
                  </a:cubicBezTo>
                  <a:cubicBezTo>
                    <a:pt x="8" y="219"/>
                    <a:pt x="0" y="180"/>
                    <a:pt x="0" y="180"/>
                  </a:cubicBezTo>
                  <a:cubicBezTo>
                    <a:pt x="7" y="145"/>
                    <a:pt x="6" y="143"/>
                    <a:pt x="38" y="133"/>
                  </a:cubicBezTo>
                  <a:cubicBezTo>
                    <a:pt x="48" y="126"/>
                    <a:pt x="59" y="118"/>
                    <a:pt x="69" y="111"/>
                  </a:cubicBezTo>
                  <a:cubicBezTo>
                    <a:pt x="78" y="105"/>
                    <a:pt x="101" y="101"/>
                    <a:pt x="101" y="101"/>
                  </a:cubicBezTo>
                  <a:cubicBezTo>
                    <a:pt x="138" y="76"/>
                    <a:pt x="168" y="69"/>
                    <a:pt x="213" y="64"/>
                  </a:cubicBezTo>
                  <a:cubicBezTo>
                    <a:pt x="238" y="55"/>
                    <a:pt x="252" y="35"/>
                    <a:pt x="276" y="26"/>
                  </a:cubicBezTo>
                  <a:cubicBezTo>
                    <a:pt x="291" y="4"/>
                    <a:pt x="293" y="15"/>
                    <a:pt x="308" y="0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8711" name="Freeform 33"/>
            <p:cNvSpPr>
              <a:spLocks/>
            </p:cNvSpPr>
            <p:nvPr/>
          </p:nvSpPr>
          <p:spPr bwMode="auto">
            <a:xfrm>
              <a:off x="4106" y="742"/>
              <a:ext cx="1072" cy="128"/>
            </a:xfrm>
            <a:custGeom>
              <a:avLst/>
              <a:gdLst>
                <a:gd name="T0" fmla="*/ 0 w 1072"/>
                <a:gd name="T1" fmla="*/ 128 h 128"/>
                <a:gd name="T2" fmla="*/ 339 w 1072"/>
                <a:gd name="T3" fmla="*/ 122 h 128"/>
                <a:gd name="T4" fmla="*/ 440 w 1072"/>
                <a:gd name="T5" fmla="*/ 101 h 128"/>
                <a:gd name="T6" fmla="*/ 764 w 1072"/>
                <a:gd name="T7" fmla="*/ 85 h 128"/>
                <a:gd name="T8" fmla="*/ 918 w 1072"/>
                <a:gd name="T9" fmla="*/ 53 h 128"/>
                <a:gd name="T10" fmla="*/ 1072 w 1072"/>
                <a:gd name="T11" fmla="*/ 0 h 1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72"/>
                <a:gd name="T19" fmla="*/ 0 h 128"/>
                <a:gd name="T20" fmla="*/ 1072 w 1072"/>
                <a:gd name="T21" fmla="*/ 128 h 12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72" h="128">
                  <a:moveTo>
                    <a:pt x="0" y="128"/>
                  </a:moveTo>
                  <a:cubicBezTo>
                    <a:pt x="113" y="126"/>
                    <a:pt x="226" y="125"/>
                    <a:pt x="339" y="122"/>
                  </a:cubicBezTo>
                  <a:cubicBezTo>
                    <a:pt x="374" y="121"/>
                    <a:pt x="406" y="103"/>
                    <a:pt x="440" y="101"/>
                  </a:cubicBezTo>
                  <a:cubicBezTo>
                    <a:pt x="548" y="94"/>
                    <a:pt x="655" y="88"/>
                    <a:pt x="764" y="85"/>
                  </a:cubicBezTo>
                  <a:cubicBezTo>
                    <a:pt x="816" y="81"/>
                    <a:pt x="870" y="77"/>
                    <a:pt x="918" y="53"/>
                  </a:cubicBezTo>
                  <a:cubicBezTo>
                    <a:pt x="966" y="29"/>
                    <a:pt x="1016" y="0"/>
                    <a:pt x="1072" y="0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grpSp>
          <p:nvGrpSpPr>
            <p:cNvPr id="3" name="Group 34"/>
            <p:cNvGrpSpPr>
              <a:grpSpLocks/>
            </p:cNvGrpSpPr>
            <p:nvPr/>
          </p:nvGrpSpPr>
          <p:grpSpPr bwMode="auto">
            <a:xfrm>
              <a:off x="4171" y="1386"/>
              <a:ext cx="288" cy="336"/>
              <a:chOff x="2592" y="1488"/>
              <a:chExt cx="288" cy="336"/>
            </a:xfrm>
          </p:grpSpPr>
          <p:sp>
            <p:nvSpPr>
              <p:cNvPr id="28714" name="Rectangle 35"/>
              <p:cNvSpPr>
                <a:spLocks noChangeArrowheads="1"/>
              </p:cNvSpPr>
              <p:nvPr/>
            </p:nvSpPr>
            <p:spPr bwMode="auto">
              <a:xfrm>
                <a:off x="2592" y="1776"/>
                <a:ext cx="48" cy="48"/>
              </a:xfrm>
              <a:prstGeom prst="rect">
                <a:avLst/>
              </a:prstGeom>
              <a:solidFill>
                <a:srgbClr val="FF0000"/>
              </a:solidFill>
              <a:ln w="12700" cap="sq">
                <a:solidFill>
                  <a:srgbClr val="FFFF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8715" name="Rectangle 36"/>
              <p:cNvSpPr>
                <a:spLocks noChangeArrowheads="1"/>
              </p:cNvSpPr>
              <p:nvPr/>
            </p:nvSpPr>
            <p:spPr bwMode="auto">
              <a:xfrm>
                <a:off x="2832" y="1488"/>
                <a:ext cx="48" cy="48"/>
              </a:xfrm>
              <a:prstGeom prst="rect">
                <a:avLst/>
              </a:prstGeom>
              <a:solidFill>
                <a:srgbClr val="FF0000"/>
              </a:solidFill>
              <a:ln w="12700" cap="sq">
                <a:solidFill>
                  <a:srgbClr val="FFFF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28716" name="AutoShape 37"/>
              <p:cNvCxnSpPr>
                <a:cxnSpLocks noChangeShapeType="1"/>
                <a:stCxn id="28714" idx="0"/>
                <a:endCxn id="28715" idx="1"/>
              </p:cNvCxnSpPr>
              <p:nvPr/>
            </p:nvCxnSpPr>
            <p:spPr bwMode="auto">
              <a:xfrm flipV="1">
                <a:off x="2616" y="1512"/>
                <a:ext cx="216" cy="264"/>
              </a:xfrm>
              <a:prstGeom prst="straightConnector1">
                <a:avLst/>
              </a:prstGeom>
              <a:noFill/>
              <a:ln w="28575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8713" name="Text Box 38"/>
            <p:cNvSpPr txBox="1">
              <a:spLocks noChangeArrowheads="1"/>
            </p:cNvSpPr>
            <p:nvPr/>
          </p:nvSpPr>
          <p:spPr bwMode="auto">
            <a:xfrm>
              <a:off x="4267" y="1440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smtClean="0">
                  <a:solidFill>
                    <a:srgbClr val="FFFF00"/>
                  </a:solidFill>
                  <a:latin typeface="Comic Sans MS" pitchFamily="66" charset="0"/>
                </a:rPr>
                <a:t>w</a:t>
              </a:r>
            </a:p>
          </p:txBody>
        </p:sp>
      </p:grpSp>
      <p:sp>
        <p:nvSpPr>
          <p:cNvPr id="28696" name="Line 39"/>
          <p:cNvSpPr>
            <a:spLocks noChangeShapeType="1"/>
          </p:cNvSpPr>
          <p:nvPr/>
        </p:nvSpPr>
        <p:spPr bwMode="auto">
          <a:xfrm flipV="1">
            <a:off x="1752600" y="16764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8697" name="Line 40"/>
          <p:cNvSpPr>
            <a:spLocks noChangeShapeType="1"/>
          </p:cNvSpPr>
          <p:nvPr/>
        </p:nvSpPr>
        <p:spPr bwMode="auto">
          <a:xfrm flipV="1">
            <a:off x="2590800" y="25146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8698" name="Text Box 41"/>
          <p:cNvSpPr txBox="1">
            <a:spLocks noChangeArrowheads="1"/>
          </p:cNvSpPr>
          <p:nvPr/>
        </p:nvSpPr>
        <p:spPr bwMode="auto">
          <a:xfrm>
            <a:off x="1524000" y="342900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8699" name="Text Box 42"/>
          <p:cNvSpPr txBox="1">
            <a:spLocks noChangeArrowheads="1"/>
          </p:cNvSpPr>
          <p:nvPr/>
        </p:nvSpPr>
        <p:spPr bwMode="auto">
          <a:xfrm>
            <a:off x="2584450" y="342900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8700" name="Text Box 43"/>
          <p:cNvSpPr txBox="1">
            <a:spLocks noChangeArrowheads="1"/>
          </p:cNvSpPr>
          <p:nvPr/>
        </p:nvSpPr>
        <p:spPr bwMode="auto">
          <a:xfrm>
            <a:off x="3346450" y="3429000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931072-7EFB-4869-8F4B-C4472C271F28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0803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Now: Fitting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610600" cy="4525963"/>
          </a:xfrm>
        </p:spPr>
        <p:txBody>
          <a:bodyPr/>
          <a:lstStyle/>
          <a:p>
            <a:pPr eaLnBrk="1" hangingPunct="1"/>
            <a:r>
              <a:rPr lang="en-US" sz="2400" dirty="0" smtClean="0"/>
              <a:t>Want to associate a model with multiple observed features</a:t>
            </a:r>
          </a:p>
        </p:txBody>
      </p:sp>
      <p:pic>
        <p:nvPicPr>
          <p:cNvPr id="52228" name="Picture 2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1323" y="1981200"/>
            <a:ext cx="1441450" cy="144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9" name="Picture 2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7323" y="1981200"/>
            <a:ext cx="1441450" cy="144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0" name="Picture 2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31673" y="1981200"/>
            <a:ext cx="1441450" cy="144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7883" name="Picture 27"/>
          <p:cNvPicPr>
            <a:picLocks noChangeAspect="1" noChangeArrowheads="1"/>
          </p:cNvPicPr>
          <p:nvPr/>
        </p:nvPicPr>
        <p:blipFill>
          <a:blip r:embed="rId6" cstate="print"/>
          <a:srcRect t="43298"/>
          <a:stretch>
            <a:fillRect/>
          </a:stretch>
        </p:blipFill>
        <p:spPr bwMode="auto">
          <a:xfrm>
            <a:off x="5791200" y="1889918"/>
            <a:ext cx="2209800" cy="166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7884" name="Picture 28"/>
          <p:cNvPicPr>
            <a:picLocks noChangeAspect="1" noChangeArrowheads="1"/>
          </p:cNvPicPr>
          <p:nvPr/>
        </p:nvPicPr>
        <p:blipFill>
          <a:blip r:embed="rId7" cstate="print"/>
          <a:srcRect l="20000" t="21381" r="50000" b="63628"/>
          <a:stretch>
            <a:fillRect/>
          </a:stretch>
        </p:blipFill>
        <p:spPr bwMode="auto">
          <a:xfrm>
            <a:off x="1600200" y="3886200"/>
            <a:ext cx="5486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7885" name="Text Box 29"/>
          <p:cNvSpPr txBox="1">
            <a:spLocks noChangeArrowheads="1"/>
          </p:cNvSpPr>
          <p:nvPr/>
        </p:nvSpPr>
        <p:spPr bwMode="auto">
          <a:xfrm>
            <a:off x="4572000" y="5486400"/>
            <a:ext cx="3124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0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[Fig from Marszalek &amp; Schmid, 2007]</a:t>
            </a:r>
          </a:p>
        </p:txBody>
      </p:sp>
      <p:sp>
        <p:nvSpPr>
          <p:cNvPr id="52235" name="Text Box 33"/>
          <p:cNvSpPr txBox="1">
            <a:spLocks noChangeArrowheads="1"/>
          </p:cNvSpPr>
          <p:nvPr/>
        </p:nvSpPr>
        <p:spPr bwMode="auto">
          <a:xfrm>
            <a:off x="4708525" y="8266113"/>
            <a:ext cx="184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2236" name="Text Box 35"/>
          <p:cNvSpPr txBox="1">
            <a:spLocks noChangeArrowheads="1"/>
          </p:cNvSpPr>
          <p:nvPr/>
        </p:nvSpPr>
        <p:spPr bwMode="auto">
          <a:xfrm>
            <a:off x="-3825875" y="27035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7200" y="5791200"/>
            <a:ext cx="838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Aft>
                <a:spcPts val="1200"/>
              </a:spcAft>
            </a:pPr>
            <a:r>
              <a:rPr lang="en-US" sz="20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For example, the model could be a line, a circle, or an arbitrary shape</a:t>
            </a:r>
            <a:r>
              <a:rPr lang="en-US" sz="2000" kern="120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.</a:t>
            </a:r>
            <a:endParaRPr lang="en-US" sz="2000" dirty="0" smtClean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FED13BAD-D3CD-4709-A2BF-5D45E7943025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sz="14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7885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4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Fitting: Main idea</a:t>
            </a:r>
            <a:endParaRPr lang="en-US" dirty="0"/>
          </a:p>
        </p:txBody>
      </p:sp>
      <p:sp>
        <p:nvSpPr>
          <p:cNvPr id="164250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54864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/>
              <a:t>Choose a parametric model </a:t>
            </a:r>
            <a:r>
              <a:rPr lang="en-US" dirty="0" smtClean="0"/>
              <a:t>that best represents </a:t>
            </a:r>
            <a:r>
              <a:rPr lang="en-US" dirty="0"/>
              <a:t>a set of features</a:t>
            </a:r>
          </a:p>
          <a:p>
            <a:pPr>
              <a:buFontTx/>
              <a:buChar char="•"/>
            </a:pPr>
            <a:r>
              <a:rPr lang="en-US" dirty="0" smtClean="0"/>
              <a:t>Membership criterion is not local</a:t>
            </a:r>
          </a:p>
          <a:p>
            <a:pPr lvl="1"/>
            <a:r>
              <a:rPr lang="en-US" dirty="0" smtClean="0"/>
              <a:t>Can’t tell whether a point belongs to a given model just by looking at that point</a:t>
            </a:r>
          </a:p>
          <a:p>
            <a:pPr>
              <a:buFontTx/>
              <a:buChar char="•"/>
            </a:pPr>
            <a:r>
              <a:rPr lang="en-US" dirty="0" smtClean="0"/>
              <a:t>Three </a:t>
            </a:r>
            <a:r>
              <a:rPr lang="en-US" dirty="0"/>
              <a:t>main questions:</a:t>
            </a:r>
          </a:p>
          <a:p>
            <a:pPr lvl="1"/>
            <a:r>
              <a:rPr lang="en-US" dirty="0"/>
              <a:t>What model represents this set of features best?</a:t>
            </a:r>
          </a:p>
          <a:p>
            <a:pPr lvl="1"/>
            <a:r>
              <a:rPr lang="en-US" dirty="0"/>
              <a:t>Which of several model instances gets which feature?</a:t>
            </a:r>
          </a:p>
          <a:p>
            <a:pPr lvl="1"/>
            <a:r>
              <a:rPr lang="en-US" dirty="0"/>
              <a:t>How many model instances are there?</a:t>
            </a:r>
          </a:p>
          <a:p>
            <a:pPr>
              <a:buFontTx/>
              <a:buChar char="•"/>
            </a:pPr>
            <a:r>
              <a:rPr lang="en-US" dirty="0"/>
              <a:t>Computational complexity is important</a:t>
            </a:r>
          </a:p>
          <a:p>
            <a:pPr lvl="1"/>
            <a:r>
              <a:rPr lang="en-US" dirty="0"/>
              <a:t>It is infeasible to examine every possible set of parameters and every possible combination of features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10400" y="6550223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1400" kern="120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Slide credit: </a:t>
            </a:r>
            <a:r>
              <a:rPr lang="en-US" sz="1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L. </a:t>
            </a:r>
            <a:r>
              <a:rPr lang="en-US" sz="1400" kern="1200" dirty="0" err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Lazebnik</a:t>
            </a:r>
            <a:endParaRPr lang="en-US" sz="1400" kern="12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2378EC12-D0E0-4B4A-A0DE-A2D7FD048EF1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5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5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5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5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5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5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5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5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Example: Line fitting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31" y="1201707"/>
            <a:ext cx="8229600" cy="6096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400" dirty="0" smtClean="0"/>
              <a:t>Why fit lines?  </a:t>
            </a:r>
          </a:p>
          <a:p>
            <a:pPr>
              <a:spcBef>
                <a:spcPts val="0"/>
              </a:spcBef>
              <a:buNone/>
            </a:pPr>
            <a:r>
              <a:rPr lang="en-US" sz="2400" dirty="0" smtClean="0"/>
              <a:t>	Many objects characterized by presence of straight lines</a:t>
            </a:r>
            <a:endParaRPr lang="en-US" sz="2400" dirty="0"/>
          </a:p>
        </p:txBody>
      </p:sp>
      <p:pic>
        <p:nvPicPr>
          <p:cNvPr id="219138" name="Picture 2" descr="http://www.talonmorris.com/Photos/Memories/07%20UT%20Tow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9755" y="2187558"/>
            <a:ext cx="2686050" cy="3581400"/>
          </a:xfrm>
          <a:prstGeom prst="rect">
            <a:avLst/>
          </a:prstGeom>
          <a:noFill/>
        </p:spPr>
      </p:pic>
      <p:cxnSp>
        <p:nvCxnSpPr>
          <p:cNvPr id="6" name="Straight Connector 5"/>
          <p:cNvCxnSpPr/>
          <p:nvPr/>
        </p:nvCxnSpPr>
        <p:spPr bwMode="auto">
          <a:xfrm>
            <a:off x="592155" y="4321158"/>
            <a:ext cx="23622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1125555" y="4016358"/>
            <a:ext cx="17526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 rot="5400000" flipH="1" flipV="1">
            <a:off x="1239855" y="3521058"/>
            <a:ext cx="8382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 rot="5400000" flipH="1" flipV="1">
            <a:off x="1774049" y="3596464"/>
            <a:ext cx="8382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1354155" y="4778358"/>
            <a:ext cx="9144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533400" y="5948397"/>
            <a:ext cx="8610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Wait, why aren’t we done just by running edge detection?</a:t>
            </a:r>
          </a:p>
        </p:txBody>
      </p:sp>
      <p:pic>
        <p:nvPicPr>
          <p:cNvPr id="219140" name="Picture 4" descr="http://www.segger.com/jpg/EvalBoards/Explorer_16_Microchip_600x46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35355" y="2720958"/>
            <a:ext cx="2246923" cy="1752600"/>
          </a:xfrm>
          <a:prstGeom prst="rect">
            <a:avLst/>
          </a:prstGeom>
          <a:noFill/>
        </p:spPr>
      </p:pic>
      <p:cxnSp>
        <p:nvCxnSpPr>
          <p:cNvPr id="16" name="Straight Connector 15"/>
          <p:cNvCxnSpPr/>
          <p:nvPr/>
        </p:nvCxnSpPr>
        <p:spPr bwMode="auto">
          <a:xfrm>
            <a:off x="3868755" y="3101958"/>
            <a:ext cx="9906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>
            <a:off x="4021155" y="2797158"/>
            <a:ext cx="713232" cy="13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4097355" y="3482958"/>
            <a:ext cx="6096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19142" name="Picture 6" descr="http://www.apwa.net/Images/Publications/Reporter/Sidewalk%20-%20Enlarged%20Tree%20Wel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49955" y="2416158"/>
            <a:ext cx="2682240" cy="2514600"/>
          </a:xfrm>
          <a:prstGeom prst="rect">
            <a:avLst/>
          </a:prstGeom>
          <a:noFill/>
        </p:spPr>
      </p:pic>
      <p:cxnSp>
        <p:nvCxnSpPr>
          <p:cNvPr id="41" name="Straight Connector 40"/>
          <p:cNvCxnSpPr/>
          <p:nvPr/>
        </p:nvCxnSpPr>
        <p:spPr bwMode="auto">
          <a:xfrm rot="16200000" flipV="1">
            <a:off x="6460349" y="4169552"/>
            <a:ext cx="1143000" cy="22701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/>
          <p:cNvCxnSpPr/>
          <p:nvPr/>
        </p:nvCxnSpPr>
        <p:spPr bwMode="auto">
          <a:xfrm rot="5400000" flipH="1" flipV="1">
            <a:off x="5468161" y="3482164"/>
            <a:ext cx="1600200" cy="8397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/>
          <p:cNvCxnSpPr/>
          <p:nvPr/>
        </p:nvCxnSpPr>
        <p:spPr bwMode="auto">
          <a:xfrm>
            <a:off x="6916755" y="3711558"/>
            <a:ext cx="6858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7696200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FED13BAD-D3CD-4709-A2BF-5D45E7943025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wer_edg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9057" y="1274733"/>
            <a:ext cx="3708393" cy="49389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89435" y="1502688"/>
            <a:ext cx="430853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231775" algn="l" rtl="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b="1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Extra</a:t>
            </a:r>
            <a:r>
              <a:rPr lang="en-US" sz="2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edge points (clutter), multiple models:</a:t>
            </a:r>
          </a:p>
          <a:p>
            <a:pPr marL="688975" lvl="1" indent="-231775" algn="l" rtl="0">
              <a:spcAft>
                <a:spcPts val="600"/>
              </a:spcAft>
              <a:buFont typeface="Arial" pitchFamily="34" charset="0"/>
              <a:buChar char="–"/>
            </a:pPr>
            <a:r>
              <a:rPr lang="en-US" sz="2000" kern="1200" dirty="0">
                <a:solidFill>
                  <a:schemeClr val="accent6"/>
                </a:solidFill>
                <a:latin typeface="Arial"/>
                <a:ea typeface="+mn-ea"/>
                <a:cs typeface="+mn-cs"/>
              </a:rPr>
              <a:t>which points go with which line, if any?</a:t>
            </a:r>
          </a:p>
          <a:p>
            <a:pPr marL="231775" indent="-231775" algn="l" rtl="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Only some parts of each line detected, and some parts are </a:t>
            </a:r>
            <a:r>
              <a:rPr lang="en-US" sz="2400" b="1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missing:</a:t>
            </a:r>
            <a:endParaRPr lang="en-US" sz="2400" kern="12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  <a:p>
            <a:pPr marL="688975" lvl="1" indent="-231775" algn="l" rtl="0">
              <a:spcAft>
                <a:spcPts val="600"/>
              </a:spcAft>
              <a:buFont typeface="Arial" pitchFamily="34" charset="0"/>
              <a:buChar char="–"/>
            </a:pPr>
            <a:r>
              <a:rPr lang="en-US" sz="2000" kern="1200" dirty="0">
                <a:solidFill>
                  <a:schemeClr val="accent6"/>
                </a:solidFill>
                <a:latin typeface="Arial"/>
                <a:ea typeface="+mn-ea"/>
                <a:cs typeface="+mn-cs"/>
              </a:rPr>
              <a:t>how to find a line that bridges missing evidence?</a:t>
            </a:r>
          </a:p>
          <a:p>
            <a:pPr marL="231775" indent="-231775" algn="l" rtl="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b="1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Noise</a:t>
            </a:r>
            <a:r>
              <a:rPr lang="en-US" sz="2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in measured edge points, orientations:</a:t>
            </a:r>
          </a:p>
          <a:p>
            <a:pPr marL="688975" lvl="1" indent="-231775" algn="l" rtl="0">
              <a:spcAft>
                <a:spcPts val="600"/>
              </a:spcAft>
              <a:buFont typeface="Arial" pitchFamily="34" charset="0"/>
              <a:buChar char="–"/>
            </a:pPr>
            <a:r>
              <a:rPr lang="en-US" sz="2000" kern="1200" dirty="0">
                <a:solidFill>
                  <a:schemeClr val="accent6"/>
                </a:solidFill>
                <a:latin typeface="Arial"/>
                <a:ea typeface="+mn-ea"/>
                <a:cs typeface="+mn-cs"/>
              </a:rPr>
              <a:t>how to detect true underlying parameters?</a:t>
            </a:r>
          </a:p>
          <a:p>
            <a:pPr marL="231775" indent="-231775" algn="l" rtl="0">
              <a:spcAft>
                <a:spcPts val="1200"/>
              </a:spcAft>
              <a:buFont typeface="Arial" pitchFamily="34" charset="0"/>
              <a:buChar char="•"/>
            </a:pPr>
            <a:endParaRPr lang="en-US" sz="2400" kern="12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-28638" y="325395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Difficulty of line fitting</a:t>
            </a:r>
          </a:p>
        </p:txBody>
      </p:sp>
      <p:grpSp>
        <p:nvGrpSpPr>
          <p:cNvPr id="2" name="Group 5"/>
          <p:cNvGrpSpPr>
            <a:grpSpLocks noChangeAspect="1"/>
          </p:cNvGrpSpPr>
          <p:nvPr/>
        </p:nvGrpSpPr>
        <p:grpSpPr bwMode="auto">
          <a:xfrm>
            <a:off x="7018371" y="179343"/>
            <a:ext cx="1851263" cy="1128681"/>
            <a:chOff x="96" y="1104"/>
            <a:chExt cx="5040" cy="3072"/>
          </a:xfrm>
        </p:grpSpPr>
        <p:sp>
          <p:nvSpPr>
            <p:cNvPr id="11" name="Oval 6"/>
            <p:cNvSpPr>
              <a:spLocks noChangeAspect="1" noChangeArrowheads="1"/>
            </p:cNvSpPr>
            <p:nvPr/>
          </p:nvSpPr>
          <p:spPr bwMode="auto">
            <a:xfrm>
              <a:off x="1248" y="2880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" name="Oval 7"/>
            <p:cNvSpPr>
              <a:spLocks noChangeAspect="1" noChangeArrowheads="1"/>
            </p:cNvSpPr>
            <p:nvPr/>
          </p:nvSpPr>
          <p:spPr bwMode="auto">
            <a:xfrm>
              <a:off x="1776" y="2544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3" name="Oval 8"/>
            <p:cNvSpPr>
              <a:spLocks noChangeAspect="1" noChangeArrowheads="1"/>
            </p:cNvSpPr>
            <p:nvPr/>
          </p:nvSpPr>
          <p:spPr bwMode="auto">
            <a:xfrm>
              <a:off x="2112" y="2016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" name="Oval 9"/>
            <p:cNvSpPr>
              <a:spLocks noChangeAspect="1" noChangeArrowheads="1"/>
            </p:cNvSpPr>
            <p:nvPr/>
          </p:nvSpPr>
          <p:spPr bwMode="auto">
            <a:xfrm>
              <a:off x="2976" y="1248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5" name="Oval 10"/>
            <p:cNvSpPr>
              <a:spLocks noChangeAspect="1" noChangeArrowheads="1"/>
            </p:cNvSpPr>
            <p:nvPr/>
          </p:nvSpPr>
          <p:spPr bwMode="auto">
            <a:xfrm>
              <a:off x="1008" y="3216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6" name="Oval 11"/>
            <p:cNvSpPr>
              <a:spLocks noChangeAspect="1" noChangeArrowheads="1"/>
            </p:cNvSpPr>
            <p:nvPr/>
          </p:nvSpPr>
          <p:spPr bwMode="auto">
            <a:xfrm>
              <a:off x="384" y="3696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7" name="Oval 12"/>
            <p:cNvSpPr>
              <a:spLocks noChangeAspect="1" noChangeArrowheads="1"/>
            </p:cNvSpPr>
            <p:nvPr/>
          </p:nvSpPr>
          <p:spPr bwMode="auto">
            <a:xfrm>
              <a:off x="3072" y="3264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8" name="Oval 13"/>
            <p:cNvSpPr>
              <a:spLocks noChangeAspect="1" noChangeArrowheads="1"/>
            </p:cNvSpPr>
            <p:nvPr/>
          </p:nvSpPr>
          <p:spPr bwMode="auto">
            <a:xfrm>
              <a:off x="1104" y="1680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" name="Oval 14"/>
            <p:cNvSpPr>
              <a:spLocks noChangeAspect="1" noChangeArrowheads="1"/>
            </p:cNvSpPr>
            <p:nvPr/>
          </p:nvSpPr>
          <p:spPr bwMode="auto">
            <a:xfrm>
              <a:off x="3264" y="2352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" name="Oval 15"/>
            <p:cNvSpPr>
              <a:spLocks noChangeAspect="1" noChangeArrowheads="1"/>
            </p:cNvSpPr>
            <p:nvPr/>
          </p:nvSpPr>
          <p:spPr bwMode="auto">
            <a:xfrm>
              <a:off x="4320" y="3360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1" name="Oval 16"/>
            <p:cNvSpPr>
              <a:spLocks noChangeAspect="1" noChangeArrowheads="1"/>
            </p:cNvSpPr>
            <p:nvPr/>
          </p:nvSpPr>
          <p:spPr bwMode="auto">
            <a:xfrm>
              <a:off x="4416" y="2400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" name="Oval 17"/>
            <p:cNvSpPr>
              <a:spLocks noChangeAspect="1" noChangeArrowheads="1"/>
            </p:cNvSpPr>
            <p:nvPr/>
          </p:nvSpPr>
          <p:spPr bwMode="auto">
            <a:xfrm>
              <a:off x="3792" y="2496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3" name="Oval 18"/>
            <p:cNvSpPr>
              <a:spLocks noChangeAspect="1" noChangeArrowheads="1"/>
            </p:cNvSpPr>
            <p:nvPr/>
          </p:nvSpPr>
          <p:spPr bwMode="auto">
            <a:xfrm>
              <a:off x="2400" y="3504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" name="Oval 19"/>
            <p:cNvSpPr>
              <a:spLocks noChangeAspect="1" noChangeArrowheads="1"/>
            </p:cNvSpPr>
            <p:nvPr/>
          </p:nvSpPr>
          <p:spPr bwMode="auto">
            <a:xfrm>
              <a:off x="336" y="2688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5" name="Oval 20"/>
            <p:cNvSpPr>
              <a:spLocks noChangeAspect="1" noChangeArrowheads="1"/>
            </p:cNvSpPr>
            <p:nvPr/>
          </p:nvSpPr>
          <p:spPr bwMode="auto">
            <a:xfrm>
              <a:off x="432" y="2112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" name="Oval 21"/>
            <p:cNvSpPr>
              <a:spLocks noChangeAspect="1" noChangeArrowheads="1"/>
            </p:cNvSpPr>
            <p:nvPr/>
          </p:nvSpPr>
          <p:spPr bwMode="auto">
            <a:xfrm>
              <a:off x="4992" y="3216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7" name="Oval 22"/>
            <p:cNvSpPr>
              <a:spLocks noChangeAspect="1" noChangeArrowheads="1"/>
            </p:cNvSpPr>
            <p:nvPr/>
          </p:nvSpPr>
          <p:spPr bwMode="auto">
            <a:xfrm>
              <a:off x="4032" y="1776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8" name="Line 23"/>
            <p:cNvSpPr>
              <a:spLocks noChangeAspect="1" noChangeShapeType="1"/>
            </p:cNvSpPr>
            <p:nvPr/>
          </p:nvSpPr>
          <p:spPr bwMode="auto">
            <a:xfrm flipV="1">
              <a:off x="96" y="1104"/>
              <a:ext cx="3168" cy="30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7696200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FCD9997A-8257-478E-A6A0-790675028B21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518" y="58707"/>
            <a:ext cx="8229600" cy="1143000"/>
          </a:xfrm>
        </p:spPr>
        <p:txBody>
          <a:bodyPr/>
          <a:lstStyle/>
          <a:p>
            <a:r>
              <a:rPr lang="en-US" dirty="0" smtClean="0"/>
              <a:t>Voting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31" y="1274733"/>
            <a:ext cx="8229600" cy="452596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It’s not feasible to check all combinations of features by fitting a model to each possible subset.</a:t>
            </a:r>
          </a:p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en-US" sz="2400" b="1" dirty="0" smtClean="0"/>
              <a:t>Voting</a:t>
            </a:r>
            <a:r>
              <a:rPr lang="en-US" sz="2400" dirty="0" smtClean="0"/>
              <a:t> is a general technique where we let each feature </a:t>
            </a:r>
            <a:r>
              <a:rPr lang="en-US" sz="2400" i="1" dirty="0" smtClean="0"/>
              <a:t>vote for all models that are compatible with it</a:t>
            </a:r>
            <a:r>
              <a:rPr lang="en-US" sz="2400" dirty="0" smtClean="0"/>
              <a:t>.</a:t>
            </a:r>
          </a:p>
          <a:p>
            <a:pPr lvl="1">
              <a:spcAft>
                <a:spcPts val="600"/>
              </a:spcAft>
            </a:pPr>
            <a:r>
              <a:rPr lang="en-US" sz="2000" dirty="0" smtClean="0">
                <a:solidFill>
                  <a:srgbClr val="002060"/>
                </a:solidFill>
              </a:rPr>
              <a:t>Cycle through features, cast votes for model parameters.</a:t>
            </a:r>
          </a:p>
          <a:p>
            <a:pPr lvl="1">
              <a:spcAft>
                <a:spcPts val="600"/>
              </a:spcAft>
            </a:pPr>
            <a:r>
              <a:rPr lang="en-US" sz="2000" dirty="0" smtClean="0">
                <a:solidFill>
                  <a:srgbClr val="002060"/>
                </a:solidFill>
              </a:rPr>
              <a:t>Look for model parameters that receive a lot of votes.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sz="2400" dirty="0" smtClean="0"/>
              <a:t>Noise &amp; clutter features will cast votes too, </a:t>
            </a:r>
            <a:r>
              <a:rPr lang="en-US" sz="2400" i="1" dirty="0" smtClean="0"/>
              <a:t>but</a:t>
            </a:r>
            <a:r>
              <a:rPr lang="en-US" sz="2400" dirty="0" smtClean="0"/>
              <a:t> typically their votes should be inconsistent with the majority of “good” features.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96200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FED13BAD-D3CD-4709-A2BF-5D45E7943025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/>
              <a:t>PS0 grades are up on </a:t>
            </a:r>
            <a:r>
              <a:rPr lang="en-US" dirty="0" smtClean="0"/>
              <a:t>Canvas</a:t>
            </a:r>
            <a:endParaRPr lang="en-US" dirty="0"/>
          </a:p>
          <a:p>
            <a:pPr>
              <a:buFont typeface="Arial"/>
              <a:buChar char="•"/>
            </a:pPr>
            <a:endParaRPr lang="en-US" dirty="0"/>
          </a:p>
          <a:p>
            <a:r>
              <a:rPr lang="en-US" dirty="0"/>
              <a:t>PS0 stats:</a:t>
            </a:r>
          </a:p>
          <a:p>
            <a:pPr lvl="1"/>
            <a:r>
              <a:rPr lang="en-US" dirty="0"/>
              <a:t>Mean: </a:t>
            </a:r>
            <a:r>
              <a:rPr lang="en-US" dirty="0" smtClean="0"/>
              <a:t>93.38</a:t>
            </a:r>
            <a:endParaRPr lang="en-US" dirty="0"/>
          </a:p>
          <a:p>
            <a:pPr lvl="1"/>
            <a:r>
              <a:rPr lang="en-US" dirty="0"/>
              <a:t>Standard Dev</a:t>
            </a:r>
            <a:r>
              <a:rPr lang="en-US"/>
              <a:t>: </a:t>
            </a:r>
            <a:r>
              <a:rPr lang="en-US" smtClean="0"/>
              <a:t>7.86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04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31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3800" dirty="0" smtClean="0"/>
              <a:t>Fitting lines: Hough transform</a:t>
            </a:r>
          </a:p>
        </p:txBody>
      </p:sp>
      <p:sp>
        <p:nvSpPr>
          <p:cNvPr id="379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2544" y="1311246"/>
            <a:ext cx="5842056" cy="4525963"/>
          </a:xfrm>
        </p:spPr>
        <p:txBody>
          <a:bodyPr/>
          <a:lstStyle/>
          <a:p>
            <a:pPr eaLnBrk="1" hangingPunct="1"/>
            <a:r>
              <a:rPr lang="en-US" sz="2400" dirty="0" smtClean="0"/>
              <a:t>Given points that belong to a line, what is the line?</a:t>
            </a:r>
          </a:p>
          <a:p>
            <a:pPr eaLnBrk="1" hangingPunct="1"/>
            <a:r>
              <a:rPr lang="en-US" sz="2400" dirty="0" smtClean="0"/>
              <a:t>How many lines are there?</a:t>
            </a:r>
          </a:p>
          <a:p>
            <a:pPr eaLnBrk="1" hangingPunct="1"/>
            <a:r>
              <a:rPr lang="en-US" sz="2400" dirty="0" smtClean="0"/>
              <a:t>Which points belong to which lines?</a:t>
            </a:r>
          </a:p>
          <a:p>
            <a:pPr eaLnBrk="1" hangingPunct="1"/>
            <a:endParaRPr lang="en-US" sz="1200" dirty="0" smtClean="0"/>
          </a:p>
          <a:p>
            <a:pPr eaLnBrk="1" hangingPunct="1"/>
            <a:r>
              <a:rPr lang="en-US" sz="2400" b="1" dirty="0" smtClean="0"/>
              <a:t>Hough Transform </a:t>
            </a:r>
            <a:r>
              <a:rPr lang="en-US" sz="2400" dirty="0" smtClean="0"/>
              <a:t>is a voting technique that can be used to answer all of these questions.</a:t>
            </a:r>
          </a:p>
          <a:p>
            <a:pPr lvl="1" eaLnBrk="1" hangingPunct="1">
              <a:buNone/>
            </a:pPr>
            <a:r>
              <a:rPr lang="en-US" sz="2400" u="sng" dirty="0" smtClean="0"/>
              <a:t>Main idea</a:t>
            </a:r>
            <a:r>
              <a:rPr lang="en-US" sz="2400" dirty="0" smtClean="0"/>
              <a:t>: </a:t>
            </a:r>
          </a:p>
          <a:p>
            <a:pPr lvl="1" eaLnBrk="1" hangingPunct="1">
              <a:buNone/>
            </a:pPr>
            <a:r>
              <a:rPr lang="en-US" sz="2400" dirty="0" smtClean="0"/>
              <a:t>1.  Record vote for each possible line on which each edge point lies.</a:t>
            </a:r>
          </a:p>
          <a:p>
            <a:pPr lvl="1" eaLnBrk="1" hangingPunct="1">
              <a:buNone/>
            </a:pPr>
            <a:r>
              <a:rPr lang="en-US" sz="2400" dirty="0" smtClean="0"/>
              <a:t>2.  Look for lines that get many votes</a:t>
            </a:r>
            <a:r>
              <a:rPr lang="en-US" sz="2000" dirty="0" smtClean="0"/>
              <a:t>.</a:t>
            </a:r>
          </a:p>
        </p:txBody>
      </p:sp>
      <p:pic>
        <p:nvPicPr>
          <p:cNvPr id="53252" name="Picture 2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07188" y="2679670"/>
            <a:ext cx="1789137" cy="178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3" name="Picture 2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07189" y="800064"/>
            <a:ext cx="1789137" cy="178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4" name="Picture 2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07189" y="4597416"/>
            <a:ext cx="1789137" cy="178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7696200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FED13BAD-D3CD-4709-A2BF-5D45E7943025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Finding lines in an image: Hough space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114800"/>
            <a:ext cx="8153400" cy="2362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/>
              <a:t>Connection between image (</a:t>
            </a:r>
            <a:r>
              <a:rPr lang="en-US" dirty="0" err="1" smtClean="0"/>
              <a:t>x,y</a:t>
            </a:r>
            <a:r>
              <a:rPr lang="en-US" dirty="0" smtClean="0"/>
              <a:t>) and Hough (</a:t>
            </a:r>
            <a:r>
              <a:rPr lang="en-US" dirty="0" err="1" smtClean="0"/>
              <a:t>m,b</a:t>
            </a:r>
            <a:r>
              <a:rPr lang="en-US" dirty="0" smtClean="0"/>
              <a:t>) spaces</a:t>
            </a:r>
          </a:p>
          <a:p>
            <a:pPr lvl="1" eaLnBrk="1" hangingPunct="1"/>
            <a:r>
              <a:rPr lang="en-US" dirty="0" smtClean="0"/>
              <a:t>A line in the image corresponds to a point in Hough space</a:t>
            </a:r>
          </a:p>
          <a:p>
            <a:pPr lvl="1" eaLnBrk="1" hangingPunct="1"/>
            <a:r>
              <a:rPr lang="en-US" dirty="0" smtClean="0"/>
              <a:t>To go from image space to Hough space:</a:t>
            </a:r>
          </a:p>
          <a:p>
            <a:pPr lvl="2" eaLnBrk="1" hangingPunct="1"/>
            <a:r>
              <a:rPr lang="en-US" sz="1800" dirty="0" smtClean="0"/>
              <a:t>given a set of points (</a:t>
            </a:r>
            <a:r>
              <a:rPr lang="en-US" sz="1800" dirty="0" err="1" smtClean="0"/>
              <a:t>x,y</a:t>
            </a:r>
            <a:r>
              <a:rPr lang="en-US" sz="1800" dirty="0" smtClean="0"/>
              <a:t>), find all (</a:t>
            </a:r>
            <a:r>
              <a:rPr lang="en-US" sz="1800" dirty="0" err="1" smtClean="0"/>
              <a:t>m,b</a:t>
            </a:r>
            <a:r>
              <a:rPr lang="en-US" sz="1800" dirty="0" smtClean="0"/>
              <a:t>) such that </a:t>
            </a:r>
            <a:r>
              <a:rPr lang="en-US" sz="1800" dirty="0" err="1" smtClean="0"/>
              <a:t>y</a:t>
            </a:r>
            <a:r>
              <a:rPr lang="en-US" sz="1800" dirty="0" smtClean="0"/>
              <a:t> = </a:t>
            </a:r>
            <a:r>
              <a:rPr lang="en-US" sz="1800" dirty="0" err="1" smtClean="0"/>
              <a:t>mx</a:t>
            </a:r>
            <a:r>
              <a:rPr lang="en-US" sz="1800" dirty="0" smtClean="0"/>
              <a:t> + </a:t>
            </a:r>
            <a:r>
              <a:rPr lang="en-US" sz="1800" dirty="0" err="1" smtClean="0"/>
              <a:t>b</a:t>
            </a:r>
            <a:endParaRPr lang="en-US" sz="1800" dirty="0" smtClean="0"/>
          </a:p>
        </p:txBody>
      </p:sp>
      <p:grpSp>
        <p:nvGrpSpPr>
          <p:cNvPr id="24" name="Group 23"/>
          <p:cNvGrpSpPr/>
          <p:nvPr/>
        </p:nvGrpSpPr>
        <p:grpSpPr>
          <a:xfrm>
            <a:off x="958850" y="1114425"/>
            <a:ext cx="2476500" cy="2695575"/>
            <a:chOff x="958850" y="1114425"/>
            <a:chExt cx="2476500" cy="2695575"/>
          </a:xfrm>
        </p:grpSpPr>
        <p:sp>
          <p:nvSpPr>
            <p:cNvPr id="56324" name="Line 4"/>
            <p:cNvSpPr>
              <a:spLocks noChangeShapeType="1"/>
            </p:cNvSpPr>
            <p:nvPr/>
          </p:nvSpPr>
          <p:spPr bwMode="auto">
            <a:xfrm flipV="1">
              <a:off x="1295400" y="1219200"/>
              <a:ext cx="0" cy="1828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6325" name="Line 5"/>
            <p:cNvSpPr>
              <a:spLocks noChangeShapeType="1"/>
            </p:cNvSpPr>
            <p:nvPr/>
          </p:nvSpPr>
          <p:spPr bwMode="auto">
            <a:xfrm>
              <a:off x="1295400" y="3048000"/>
              <a:ext cx="2057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6326" name="Text Box 6"/>
            <p:cNvSpPr txBox="1">
              <a:spLocks noChangeArrowheads="1"/>
            </p:cNvSpPr>
            <p:nvPr/>
          </p:nvSpPr>
          <p:spPr bwMode="auto">
            <a:xfrm>
              <a:off x="3124200" y="3048000"/>
              <a:ext cx="31115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x</a:t>
              </a:r>
            </a:p>
          </p:txBody>
        </p:sp>
        <p:sp>
          <p:nvSpPr>
            <p:cNvPr id="56327" name="Text Box 7"/>
            <p:cNvSpPr txBox="1">
              <a:spLocks noChangeArrowheads="1"/>
            </p:cNvSpPr>
            <p:nvPr/>
          </p:nvSpPr>
          <p:spPr bwMode="auto">
            <a:xfrm>
              <a:off x="958850" y="1114425"/>
              <a:ext cx="31115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y</a:t>
              </a:r>
            </a:p>
          </p:txBody>
        </p:sp>
        <p:sp>
          <p:nvSpPr>
            <p:cNvPr id="56328" name="Line 8"/>
            <p:cNvSpPr>
              <a:spLocks noChangeShapeType="1"/>
            </p:cNvSpPr>
            <p:nvPr/>
          </p:nvSpPr>
          <p:spPr bwMode="auto">
            <a:xfrm flipV="1">
              <a:off x="1676400" y="1981200"/>
              <a:ext cx="1447800" cy="5334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pic>
          <p:nvPicPr>
            <p:cNvPr id="56329" name="Picture 9" descr="Edittex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874838" y="1755775"/>
              <a:ext cx="1554162" cy="225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337" name="Text Box 17"/>
            <p:cNvSpPr txBox="1">
              <a:spLocks noChangeArrowheads="1"/>
            </p:cNvSpPr>
            <p:nvPr/>
          </p:nvSpPr>
          <p:spPr bwMode="auto">
            <a:xfrm>
              <a:off x="1447800" y="3352800"/>
              <a:ext cx="19145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image space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914900" y="1114425"/>
            <a:ext cx="3695700" cy="2700338"/>
            <a:chOff x="4914900" y="1114425"/>
            <a:chExt cx="3695700" cy="2700338"/>
          </a:xfrm>
        </p:grpSpPr>
        <p:sp>
          <p:nvSpPr>
            <p:cNvPr id="56330" name="Line 10"/>
            <p:cNvSpPr>
              <a:spLocks noChangeShapeType="1"/>
            </p:cNvSpPr>
            <p:nvPr/>
          </p:nvSpPr>
          <p:spPr bwMode="auto">
            <a:xfrm flipV="1">
              <a:off x="5454650" y="1219200"/>
              <a:ext cx="0" cy="1828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6331" name="Line 11"/>
            <p:cNvSpPr>
              <a:spLocks noChangeShapeType="1"/>
            </p:cNvSpPr>
            <p:nvPr/>
          </p:nvSpPr>
          <p:spPr bwMode="auto">
            <a:xfrm>
              <a:off x="5454650" y="3048000"/>
              <a:ext cx="2057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6332" name="Text Box 12"/>
            <p:cNvSpPr txBox="1">
              <a:spLocks noChangeArrowheads="1"/>
            </p:cNvSpPr>
            <p:nvPr/>
          </p:nvSpPr>
          <p:spPr bwMode="auto">
            <a:xfrm>
              <a:off x="7283450" y="3048000"/>
              <a:ext cx="395288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m</a:t>
              </a:r>
            </a:p>
          </p:txBody>
        </p:sp>
        <p:sp>
          <p:nvSpPr>
            <p:cNvPr id="56333" name="Text Box 13"/>
            <p:cNvSpPr txBox="1">
              <a:spLocks noChangeArrowheads="1"/>
            </p:cNvSpPr>
            <p:nvPr/>
          </p:nvSpPr>
          <p:spPr bwMode="auto">
            <a:xfrm>
              <a:off x="5105400" y="1114425"/>
              <a:ext cx="325438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56334" name="Oval 14"/>
            <p:cNvSpPr>
              <a:spLocks noChangeArrowheads="1"/>
            </p:cNvSpPr>
            <p:nvPr/>
          </p:nvSpPr>
          <p:spPr bwMode="auto">
            <a:xfrm>
              <a:off x="5715000" y="25908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6335" name="Text Box 15"/>
            <p:cNvSpPr txBox="1">
              <a:spLocks noChangeArrowheads="1"/>
            </p:cNvSpPr>
            <p:nvPr/>
          </p:nvSpPr>
          <p:spPr bwMode="auto">
            <a:xfrm>
              <a:off x="5562600" y="3032125"/>
              <a:ext cx="487363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i="1" kern="1200" dirty="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m</a:t>
              </a:r>
              <a:r>
                <a:rPr lang="en-US" sz="2000" i="1" kern="1200" baseline="-25000" dirty="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56336" name="Text Box 16"/>
            <p:cNvSpPr txBox="1">
              <a:spLocks noChangeArrowheads="1"/>
            </p:cNvSpPr>
            <p:nvPr/>
          </p:nvSpPr>
          <p:spPr bwMode="auto">
            <a:xfrm>
              <a:off x="5019675" y="2409825"/>
              <a:ext cx="417513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i="1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b</a:t>
              </a:r>
              <a:r>
                <a:rPr lang="en-US" sz="2000" i="1" kern="1200" baseline="-250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56338" name="Text Box 18"/>
            <p:cNvSpPr txBox="1">
              <a:spLocks noChangeArrowheads="1"/>
            </p:cNvSpPr>
            <p:nvPr/>
          </p:nvSpPr>
          <p:spPr bwMode="auto">
            <a:xfrm>
              <a:off x="4914900" y="3352800"/>
              <a:ext cx="3695700" cy="461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Hough (parameter) space</a:t>
              </a:r>
            </a:p>
          </p:txBody>
        </p:sp>
      </p:grpSp>
      <p:sp>
        <p:nvSpPr>
          <p:cNvPr id="56339" name="Line 19"/>
          <p:cNvSpPr>
            <a:spLocks noChangeShapeType="1"/>
          </p:cNvSpPr>
          <p:nvPr/>
        </p:nvSpPr>
        <p:spPr bwMode="auto">
          <a:xfrm>
            <a:off x="3810000" y="2209800"/>
            <a:ext cx="914400" cy="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6340" name="TextBox 21"/>
          <p:cNvSpPr txBox="1">
            <a:spLocks noChangeArrowheads="1"/>
          </p:cNvSpPr>
          <p:nvPr/>
        </p:nvSpPr>
        <p:spPr bwMode="auto">
          <a:xfrm>
            <a:off x="7215255" y="6581775"/>
            <a:ext cx="2286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Slide credit: Steve Seitz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73018B4-3933-4F62-A5FA-67D0DCE8653B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58000" y="877669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Equation of a line?</a:t>
            </a:r>
          </a:p>
          <a:p>
            <a:pPr algn="ctr"/>
            <a:r>
              <a:rPr lang="en-US" dirty="0" err="1" smtClean="0"/>
              <a:t>y</a:t>
            </a:r>
            <a:r>
              <a:rPr lang="en-US" dirty="0" smtClean="0"/>
              <a:t> = </a:t>
            </a:r>
            <a:r>
              <a:rPr lang="en-US" dirty="0" err="1" smtClean="0"/>
              <a:t>mx</a:t>
            </a:r>
            <a:r>
              <a:rPr lang="en-US" dirty="0" smtClean="0"/>
              <a:t> + </a:t>
            </a:r>
            <a:r>
              <a:rPr lang="en-US" dirty="0" err="1" smtClean="0"/>
              <a:t>b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3" grpId="0" build="p" bldLvl="3"/>
      <p:bldP spid="56339" grpId="0" animBg="1"/>
      <p:bldP spid="2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Finding lines in an image: Hough space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114800"/>
            <a:ext cx="8153400" cy="1905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/>
              <a:t>Connection between image (</a:t>
            </a:r>
            <a:r>
              <a:rPr lang="en-US" dirty="0" err="1" smtClean="0"/>
              <a:t>x,y</a:t>
            </a:r>
            <a:r>
              <a:rPr lang="en-US" dirty="0" smtClean="0"/>
              <a:t>) and Hough (</a:t>
            </a:r>
            <a:r>
              <a:rPr lang="en-US" dirty="0" err="1" smtClean="0"/>
              <a:t>m,b</a:t>
            </a:r>
            <a:r>
              <a:rPr lang="en-US" dirty="0" smtClean="0"/>
              <a:t>) spaces</a:t>
            </a:r>
          </a:p>
          <a:p>
            <a:pPr lvl="1" eaLnBrk="1" hangingPunct="1"/>
            <a:r>
              <a:rPr lang="en-US" dirty="0" smtClean="0"/>
              <a:t>A line in the image corresponds to a point in Hough space</a:t>
            </a:r>
          </a:p>
          <a:p>
            <a:pPr lvl="1" eaLnBrk="1" hangingPunct="1"/>
            <a:r>
              <a:rPr lang="en-US" dirty="0" smtClean="0"/>
              <a:t>To go from image space to Hough space:</a:t>
            </a:r>
          </a:p>
          <a:p>
            <a:pPr lvl="2" eaLnBrk="1" hangingPunct="1"/>
            <a:r>
              <a:rPr lang="en-US" sz="1800" dirty="0" smtClean="0"/>
              <a:t>given a set of points (</a:t>
            </a:r>
            <a:r>
              <a:rPr lang="en-US" sz="1800" dirty="0" err="1" smtClean="0"/>
              <a:t>x,y</a:t>
            </a:r>
            <a:r>
              <a:rPr lang="en-US" sz="1800" dirty="0" smtClean="0"/>
              <a:t>), find all (</a:t>
            </a:r>
            <a:r>
              <a:rPr lang="en-US" sz="1800" dirty="0" err="1" smtClean="0"/>
              <a:t>m,b</a:t>
            </a:r>
            <a:r>
              <a:rPr lang="en-US" sz="1800" dirty="0" smtClean="0"/>
              <a:t>) such that y = mx + b</a:t>
            </a:r>
          </a:p>
          <a:p>
            <a:pPr lvl="1" eaLnBrk="1" hangingPunct="1"/>
            <a:r>
              <a:rPr lang="en-US" dirty="0" smtClean="0"/>
              <a:t>What does a point (x</a:t>
            </a:r>
            <a:r>
              <a:rPr lang="en-US" baseline="-25000" dirty="0" smtClean="0"/>
              <a:t>0</a:t>
            </a:r>
            <a:r>
              <a:rPr lang="en-US" dirty="0" smtClean="0"/>
              <a:t>, y</a:t>
            </a:r>
            <a:r>
              <a:rPr lang="en-US" baseline="-25000" dirty="0" smtClean="0"/>
              <a:t>0</a:t>
            </a:r>
            <a:r>
              <a:rPr lang="en-US" dirty="0" smtClean="0"/>
              <a:t>) in the image space map to?</a:t>
            </a:r>
          </a:p>
        </p:txBody>
      </p:sp>
      <p:sp>
        <p:nvSpPr>
          <p:cNvPr id="57348" name="Line 4"/>
          <p:cNvSpPr>
            <a:spLocks noChangeShapeType="1"/>
          </p:cNvSpPr>
          <p:nvPr/>
        </p:nvSpPr>
        <p:spPr bwMode="auto">
          <a:xfrm flipV="1">
            <a:off x="1295400" y="1219200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7349" name="Line 5"/>
          <p:cNvSpPr>
            <a:spLocks noChangeShapeType="1"/>
          </p:cNvSpPr>
          <p:nvPr/>
        </p:nvSpPr>
        <p:spPr bwMode="auto">
          <a:xfrm>
            <a:off x="1295400" y="3048000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7350" name="Text Box 6"/>
          <p:cNvSpPr txBox="1">
            <a:spLocks noChangeArrowheads="1"/>
          </p:cNvSpPr>
          <p:nvPr/>
        </p:nvSpPr>
        <p:spPr bwMode="auto">
          <a:xfrm>
            <a:off x="3124200" y="3048000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x</a:t>
            </a:r>
          </a:p>
        </p:txBody>
      </p:sp>
      <p:sp>
        <p:nvSpPr>
          <p:cNvPr id="57351" name="Text Box 7"/>
          <p:cNvSpPr txBox="1">
            <a:spLocks noChangeArrowheads="1"/>
          </p:cNvSpPr>
          <p:nvPr/>
        </p:nvSpPr>
        <p:spPr bwMode="auto">
          <a:xfrm>
            <a:off x="958850" y="1114425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y</a:t>
            </a:r>
          </a:p>
        </p:txBody>
      </p:sp>
      <p:sp>
        <p:nvSpPr>
          <p:cNvPr id="57352" name="Line 8"/>
          <p:cNvSpPr>
            <a:spLocks noChangeShapeType="1"/>
          </p:cNvSpPr>
          <p:nvPr/>
        </p:nvSpPr>
        <p:spPr bwMode="auto">
          <a:xfrm flipV="1">
            <a:off x="5454650" y="1219200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7353" name="Line 9"/>
          <p:cNvSpPr>
            <a:spLocks noChangeShapeType="1"/>
          </p:cNvSpPr>
          <p:nvPr/>
        </p:nvSpPr>
        <p:spPr bwMode="auto">
          <a:xfrm>
            <a:off x="5454650" y="3048000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7354" name="Text Box 10"/>
          <p:cNvSpPr txBox="1">
            <a:spLocks noChangeArrowheads="1"/>
          </p:cNvSpPr>
          <p:nvPr/>
        </p:nvSpPr>
        <p:spPr bwMode="auto">
          <a:xfrm>
            <a:off x="7283450" y="3048000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m</a:t>
            </a:r>
          </a:p>
        </p:txBody>
      </p:sp>
      <p:sp>
        <p:nvSpPr>
          <p:cNvPr id="57355" name="Text Box 11"/>
          <p:cNvSpPr txBox="1">
            <a:spLocks noChangeArrowheads="1"/>
          </p:cNvSpPr>
          <p:nvPr/>
        </p:nvSpPr>
        <p:spPr bwMode="auto">
          <a:xfrm>
            <a:off x="5105400" y="1114425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57356" name="Oval 12"/>
          <p:cNvSpPr>
            <a:spLocks noChangeArrowheads="1"/>
          </p:cNvSpPr>
          <p:nvPr/>
        </p:nvSpPr>
        <p:spPr bwMode="auto">
          <a:xfrm>
            <a:off x="1828800" y="18288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7357" name="Text Box 13"/>
          <p:cNvSpPr txBox="1">
            <a:spLocks noChangeArrowheads="1"/>
          </p:cNvSpPr>
          <p:nvPr/>
        </p:nvSpPr>
        <p:spPr bwMode="auto">
          <a:xfrm>
            <a:off x="1447800" y="3352800"/>
            <a:ext cx="19145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image space</a:t>
            </a:r>
          </a:p>
        </p:txBody>
      </p:sp>
      <p:sp>
        <p:nvSpPr>
          <p:cNvPr id="57358" name="Text Box 14"/>
          <p:cNvSpPr txBox="1">
            <a:spLocks noChangeArrowheads="1"/>
          </p:cNvSpPr>
          <p:nvPr/>
        </p:nvSpPr>
        <p:spPr bwMode="auto">
          <a:xfrm>
            <a:off x="4876800" y="3352800"/>
            <a:ext cx="36957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Hough (parameter) space</a:t>
            </a:r>
          </a:p>
        </p:txBody>
      </p:sp>
      <p:sp>
        <p:nvSpPr>
          <p:cNvPr id="57359" name="Line 15"/>
          <p:cNvSpPr>
            <a:spLocks noChangeShapeType="1"/>
          </p:cNvSpPr>
          <p:nvPr/>
        </p:nvSpPr>
        <p:spPr bwMode="auto">
          <a:xfrm>
            <a:off x="3810000" y="2209800"/>
            <a:ext cx="914400" cy="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685800" y="1757363"/>
            <a:ext cx="8153400" cy="4948237"/>
            <a:chOff x="432" y="1107"/>
            <a:chExt cx="5136" cy="3117"/>
          </a:xfrm>
        </p:grpSpPr>
        <p:grpSp>
          <p:nvGrpSpPr>
            <p:cNvPr id="3" name="Group 17"/>
            <p:cNvGrpSpPr>
              <a:grpSpLocks/>
            </p:cNvGrpSpPr>
            <p:nvPr/>
          </p:nvGrpSpPr>
          <p:grpSpPr bwMode="auto">
            <a:xfrm>
              <a:off x="432" y="1248"/>
              <a:ext cx="5136" cy="2976"/>
              <a:chOff x="432" y="1248"/>
              <a:chExt cx="5136" cy="2976"/>
            </a:xfrm>
          </p:grpSpPr>
          <p:sp>
            <p:nvSpPr>
              <p:cNvPr id="57365" name="Line 18"/>
              <p:cNvSpPr>
                <a:spLocks noChangeShapeType="1"/>
              </p:cNvSpPr>
              <p:nvPr/>
            </p:nvSpPr>
            <p:spPr bwMode="auto">
              <a:xfrm>
                <a:off x="3648" y="1248"/>
                <a:ext cx="912" cy="33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57366" name="Rectangle 19"/>
              <p:cNvSpPr>
                <a:spLocks noChangeArrowheads="1"/>
              </p:cNvSpPr>
              <p:nvPr/>
            </p:nvSpPr>
            <p:spPr bwMode="auto">
              <a:xfrm>
                <a:off x="432" y="3792"/>
                <a:ext cx="5136" cy="4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1143000" lvl="2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Tx/>
                  <a:buChar char="–"/>
                </a:pPr>
                <a:r>
                  <a:rPr lang="en-US" kern="1200" dirty="0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rPr>
                  <a:t>Answer:  the solutions of </a:t>
                </a:r>
                <a:r>
                  <a:rPr lang="en-US" kern="1200" dirty="0" err="1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rPr>
                  <a:t>b</a:t>
                </a:r>
                <a:r>
                  <a:rPr lang="en-US" kern="1200" dirty="0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rPr>
                  <a:t> = -x</a:t>
                </a:r>
                <a:r>
                  <a:rPr lang="en-US" kern="1200" baseline="-25000" dirty="0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rPr>
                  <a:t>0</a:t>
                </a:r>
                <a:r>
                  <a:rPr lang="en-US" kern="1200" dirty="0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rPr>
                  <a:t>m + y</a:t>
                </a:r>
                <a:r>
                  <a:rPr lang="en-US" kern="1200" baseline="-25000" dirty="0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rPr>
                  <a:t>0</a:t>
                </a:r>
              </a:p>
              <a:p>
                <a:pPr marL="1143000" lvl="2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Tx/>
                  <a:buChar char="–"/>
                </a:pPr>
                <a:r>
                  <a:rPr lang="en-US" kern="1200" dirty="0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rPr>
                  <a:t>this is a line in Hough space</a:t>
                </a:r>
              </a:p>
            </p:txBody>
          </p:sp>
        </p:grpSp>
        <p:pic>
          <p:nvPicPr>
            <p:cNvPr id="57364" name="Picture 20" descr="Edittex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15" y="1107"/>
              <a:ext cx="1092" cy="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7361" name="Text Box 21"/>
          <p:cNvSpPr txBox="1">
            <a:spLocks noChangeArrowheads="1"/>
          </p:cNvSpPr>
          <p:nvPr/>
        </p:nvSpPr>
        <p:spPr bwMode="auto">
          <a:xfrm>
            <a:off x="1646238" y="3032125"/>
            <a:ext cx="4032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i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x</a:t>
            </a:r>
            <a:r>
              <a:rPr lang="en-US" sz="2000" i="1" kern="1200" baseline="-250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0</a:t>
            </a:r>
          </a:p>
        </p:txBody>
      </p:sp>
      <p:sp>
        <p:nvSpPr>
          <p:cNvPr id="57362" name="Text Box 22"/>
          <p:cNvSpPr txBox="1">
            <a:spLocks noChangeArrowheads="1"/>
          </p:cNvSpPr>
          <p:nvPr/>
        </p:nvSpPr>
        <p:spPr bwMode="auto">
          <a:xfrm>
            <a:off x="877888" y="1603350"/>
            <a:ext cx="4032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i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y</a:t>
            </a:r>
            <a:r>
              <a:rPr lang="en-US" sz="2000" i="1" kern="1200" baseline="-250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0</a:t>
            </a:r>
          </a:p>
        </p:txBody>
      </p:sp>
      <p:sp>
        <p:nvSpPr>
          <p:cNvPr id="23" name="TextBox 21"/>
          <p:cNvSpPr txBox="1">
            <a:spLocks noChangeArrowheads="1"/>
          </p:cNvSpPr>
          <p:nvPr/>
        </p:nvSpPr>
        <p:spPr bwMode="auto">
          <a:xfrm>
            <a:off x="7215255" y="6581775"/>
            <a:ext cx="2286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Slide credit: Steve Seitz</a:t>
            </a: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73018B4-3933-4F62-A5FA-67D0DCE8653B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Finding lines in an image: Hough space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114800"/>
            <a:ext cx="8153400" cy="19050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What are the line parameters for the line that contains both (x</a:t>
            </a:r>
            <a:r>
              <a:rPr lang="en-US" baseline="-25000" dirty="0" smtClean="0"/>
              <a:t>0</a:t>
            </a:r>
            <a:r>
              <a:rPr lang="en-US" dirty="0" smtClean="0"/>
              <a:t>, y</a:t>
            </a:r>
            <a:r>
              <a:rPr lang="en-US" baseline="-25000" dirty="0" smtClean="0"/>
              <a:t>0</a:t>
            </a:r>
            <a:r>
              <a:rPr lang="en-US" dirty="0" smtClean="0"/>
              <a:t>) and (x</a:t>
            </a:r>
            <a:r>
              <a:rPr lang="en-US" baseline="-25000" dirty="0" smtClean="0"/>
              <a:t>1</a:t>
            </a:r>
            <a:r>
              <a:rPr lang="en-US" dirty="0" smtClean="0"/>
              <a:t>, y</a:t>
            </a:r>
            <a:r>
              <a:rPr lang="en-US" baseline="-25000" dirty="0" smtClean="0"/>
              <a:t>1</a:t>
            </a:r>
            <a:r>
              <a:rPr lang="en-US" dirty="0" smtClean="0"/>
              <a:t>)?</a:t>
            </a:r>
          </a:p>
          <a:p>
            <a:pPr lvl="1"/>
            <a:r>
              <a:rPr lang="en-US" dirty="0" smtClean="0"/>
              <a:t>It is the intersection of the lines b = –x</a:t>
            </a:r>
            <a:r>
              <a:rPr lang="en-US" baseline="-25000" dirty="0" smtClean="0"/>
              <a:t>0</a:t>
            </a:r>
            <a:r>
              <a:rPr lang="en-US" dirty="0" smtClean="0"/>
              <a:t>m + y</a:t>
            </a:r>
            <a:r>
              <a:rPr lang="en-US" baseline="-25000" dirty="0" smtClean="0"/>
              <a:t>0 </a:t>
            </a:r>
            <a:r>
              <a:rPr lang="en-US" dirty="0" smtClean="0"/>
              <a:t>and </a:t>
            </a:r>
            <a:br>
              <a:rPr lang="en-US" dirty="0" smtClean="0"/>
            </a:br>
            <a:r>
              <a:rPr lang="en-US" dirty="0" smtClean="0"/>
              <a:t>b = –x</a:t>
            </a:r>
            <a:r>
              <a:rPr lang="en-US" baseline="-25000" dirty="0" smtClean="0"/>
              <a:t>1</a:t>
            </a:r>
            <a:r>
              <a:rPr lang="en-US" dirty="0" smtClean="0"/>
              <a:t>m + y</a:t>
            </a:r>
            <a:r>
              <a:rPr lang="en-US" baseline="-25000" dirty="0" smtClean="0"/>
              <a:t>1</a:t>
            </a:r>
            <a:r>
              <a:rPr lang="en-US" dirty="0" smtClean="0"/>
              <a:t> </a:t>
            </a:r>
          </a:p>
          <a:p>
            <a:pPr eaLnBrk="1" hangingPunct="1">
              <a:buFontTx/>
              <a:buNone/>
            </a:pPr>
            <a:endParaRPr lang="en-US" dirty="0" smtClean="0"/>
          </a:p>
        </p:txBody>
      </p:sp>
      <p:sp>
        <p:nvSpPr>
          <p:cNvPr id="58372" name="Line 4"/>
          <p:cNvSpPr>
            <a:spLocks noChangeShapeType="1"/>
          </p:cNvSpPr>
          <p:nvPr/>
        </p:nvSpPr>
        <p:spPr bwMode="auto">
          <a:xfrm flipV="1">
            <a:off x="1295400" y="1219200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8373" name="Line 5"/>
          <p:cNvSpPr>
            <a:spLocks noChangeShapeType="1"/>
          </p:cNvSpPr>
          <p:nvPr/>
        </p:nvSpPr>
        <p:spPr bwMode="auto">
          <a:xfrm>
            <a:off x="1295400" y="3048000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8374" name="Text Box 6"/>
          <p:cNvSpPr txBox="1">
            <a:spLocks noChangeArrowheads="1"/>
          </p:cNvSpPr>
          <p:nvPr/>
        </p:nvSpPr>
        <p:spPr bwMode="auto">
          <a:xfrm>
            <a:off x="3124200" y="3048000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x</a:t>
            </a:r>
          </a:p>
        </p:txBody>
      </p:sp>
      <p:sp>
        <p:nvSpPr>
          <p:cNvPr id="58375" name="Text Box 7"/>
          <p:cNvSpPr txBox="1">
            <a:spLocks noChangeArrowheads="1"/>
          </p:cNvSpPr>
          <p:nvPr/>
        </p:nvSpPr>
        <p:spPr bwMode="auto">
          <a:xfrm>
            <a:off x="958850" y="1114425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y</a:t>
            </a:r>
          </a:p>
        </p:txBody>
      </p:sp>
      <p:sp>
        <p:nvSpPr>
          <p:cNvPr id="58376" name="Line 8"/>
          <p:cNvSpPr>
            <a:spLocks noChangeShapeType="1"/>
          </p:cNvSpPr>
          <p:nvPr/>
        </p:nvSpPr>
        <p:spPr bwMode="auto">
          <a:xfrm flipV="1">
            <a:off x="5454650" y="1219200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8377" name="Line 9"/>
          <p:cNvSpPr>
            <a:spLocks noChangeShapeType="1"/>
          </p:cNvSpPr>
          <p:nvPr/>
        </p:nvSpPr>
        <p:spPr bwMode="auto">
          <a:xfrm>
            <a:off x="5454650" y="3048000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8378" name="Text Box 10"/>
          <p:cNvSpPr txBox="1">
            <a:spLocks noChangeArrowheads="1"/>
          </p:cNvSpPr>
          <p:nvPr/>
        </p:nvSpPr>
        <p:spPr bwMode="auto">
          <a:xfrm>
            <a:off x="7283450" y="3048000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m</a:t>
            </a:r>
          </a:p>
        </p:txBody>
      </p:sp>
      <p:sp>
        <p:nvSpPr>
          <p:cNvPr id="58379" name="Text Box 11"/>
          <p:cNvSpPr txBox="1">
            <a:spLocks noChangeArrowheads="1"/>
          </p:cNvSpPr>
          <p:nvPr/>
        </p:nvSpPr>
        <p:spPr bwMode="auto">
          <a:xfrm>
            <a:off x="5105400" y="1114425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58380" name="Oval 12"/>
          <p:cNvSpPr>
            <a:spLocks noChangeArrowheads="1"/>
          </p:cNvSpPr>
          <p:nvPr/>
        </p:nvSpPr>
        <p:spPr bwMode="auto">
          <a:xfrm>
            <a:off x="1828800" y="18288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8381" name="Text Box 13"/>
          <p:cNvSpPr txBox="1">
            <a:spLocks noChangeArrowheads="1"/>
          </p:cNvSpPr>
          <p:nvPr/>
        </p:nvSpPr>
        <p:spPr bwMode="auto">
          <a:xfrm>
            <a:off x="1447800" y="3352800"/>
            <a:ext cx="19145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image space</a:t>
            </a:r>
          </a:p>
        </p:txBody>
      </p:sp>
      <p:sp>
        <p:nvSpPr>
          <p:cNvPr id="58382" name="Text Box 14"/>
          <p:cNvSpPr txBox="1">
            <a:spLocks noChangeArrowheads="1"/>
          </p:cNvSpPr>
          <p:nvPr/>
        </p:nvSpPr>
        <p:spPr bwMode="auto">
          <a:xfrm>
            <a:off x="4876800" y="3352800"/>
            <a:ext cx="36957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Hough (parameter) space</a:t>
            </a:r>
          </a:p>
        </p:txBody>
      </p:sp>
      <p:sp>
        <p:nvSpPr>
          <p:cNvPr id="58383" name="Line 15"/>
          <p:cNvSpPr>
            <a:spLocks noChangeShapeType="1"/>
          </p:cNvSpPr>
          <p:nvPr/>
        </p:nvSpPr>
        <p:spPr bwMode="auto">
          <a:xfrm>
            <a:off x="3810000" y="2209800"/>
            <a:ext cx="914400" cy="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685800" y="1757363"/>
            <a:ext cx="8153400" cy="4948237"/>
            <a:chOff x="432" y="1107"/>
            <a:chExt cx="5136" cy="3117"/>
          </a:xfrm>
        </p:grpSpPr>
        <p:grpSp>
          <p:nvGrpSpPr>
            <p:cNvPr id="3" name="Group 17"/>
            <p:cNvGrpSpPr>
              <a:grpSpLocks/>
            </p:cNvGrpSpPr>
            <p:nvPr/>
          </p:nvGrpSpPr>
          <p:grpSpPr bwMode="auto">
            <a:xfrm>
              <a:off x="432" y="1248"/>
              <a:ext cx="5136" cy="2976"/>
              <a:chOff x="432" y="1248"/>
              <a:chExt cx="5136" cy="2976"/>
            </a:xfrm>
          </p:grpSpPr>
          <p:sp>
            <p:nvSpPr>
              <p:cNvPr id="58391" name="Line 18"/>
              <p:cNvSpPr>
                <a:spLocks noChangeShapeType="1"/>
              </p:cNvSpPr>
              <p:nvPr/>
            </p:nvSpPr>
            <p:spPr bwMode="auto">
              <a:xfrm>
                <a:off x="3648" y="1248"/>
                <a:ext cx="912" cy="33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58392" name="Rectangle 19"/>
              <p:cNvSpPr>
                <a:spLocks noChangeArrowheads="1"/>
              </p:cNvSpPr>
              <p:nvPr/>
            </p:nvSpPr>
            <p:spPr bwMode="auto">
              <a:xfrm>
                <a:off x="432" y="3792"/>
                <a:ext cx="5136" cy="4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1143000" lvl="2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Tx/>
                  <a:buChar char="–"/>
                </a:pPr>
                <a:endParaRPr lang="en-US" kern="1200" dirty="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</p:grpSp>
        <p:pic>
          <p:nvPicPr>
            <p:cNvPr id="58390" name="Picture 20" descr="Edittex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15" y="1107"/>
              <a:ext cx="1092" cy="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8385" name="Text Box 21"/>
          <p:cNvSpPr txBox="1">
            <a:spLocks noChangeArrowheads="1"/>
          </p:cNvSpPr>
          <p:nvPr/>
        </p:nvSpPr>
        <p:spPr bwMode="auto">
          <a:xfrm>
            <a:off x="1646238" y="3032125"/>
            <a:ext cx="4032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i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x</a:t>
            </a:r>
            <a:r>
              <a:rPr lang="en-US" sz="2000" i="1" kern="1200" baseline="-250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0</a:t>
            </a:r>
          </a:p>
        </p:txBody>
      </p:sp>
      <p:sp>
        <p:nvSpPr>
          <p:cNvPr id="58386" name="Text Box 22"/>
          <p:cNvSpPr txBox="1">
            <a:spLocks noChangeArrowheads="1"/>
          </p:cNvSpPr>
          <p:nvPr/>
        </p:nvSpPr>
        <p:spPr bwMode="auto">
          <a:xfrm>
            <a:off x="877888" y="1681144"/>
            <a:ext cx="4032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i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y</a:t>
            </a:r>
            <a:r>
              <a:rPr lang="en-US" sz="2000" i="1" kern="1200" baseline="-250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0</a:t>
            </a:r>
          </a:p>
        </p:txBody>
      </p:sp>
      <p:sp>
        <p:nvSpPr>
          <p:cNvPr id="58387" name="Oval 22"/>
          <p:cNvSpPr>
            <a:spLocks noChangeArrowheads="1"/>
          </p:cNvSpPr>
          <p:nvPr/>
        </p:nvSpPr>
        <p:spPr bwMode="auto">
          <a:xfrm>
            <a:off x="2362200" y="1600200"/>
            <a:ext cx="76200" cy="762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8388" name="Line 18"/>
          <p:cNvSpPr>
            <a:spLocks noChangeShapeType="1"/>
          </p:cNvSpPr>
          <p:nvPr/>
        </p:nvSpPr>
        <p:spPr bwMode="auto">
          <a:xfrm>
            <a:off x="5715000" y="2133600"/>
            <a:ext cx="1752600" cy="228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5" name="Rectangle 9"/>
          <p:cNvSpPr>
            <a:spLocks noChangeArrowheads="1"/>
          </p:cNvSpPr>
          <p:nvPr/>
        </p:nvSpPr>
        <p:spPr bwMode="auto">
          <a:xfrm>
            <a:off x="6629400" y="2625714"/>
            <a:ext cx="15462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i="1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b</a:t>
            </a: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 = –</a:t>
            </a:r>
            <a:r>
              <a:rPr lang="en-US" i="1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x</a:t>
            </a:r>
            <a:r>
              <a:rPr lang="en-US" kern="1200" baseline="-250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1</a:t>
            </a:r>
            <a:r>
              <a:rPr lang="en-US" i="1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m</a:t>
            </a: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 + </a:t>
            </a:r>
            <a:r>
              <a:rPr lang="en-US" i="1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y</a:t>
            </a:r>
            <a:r>
              <a:rPr lang="en-US" kern="1200" baseline="-250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1</a:t>
            </a:r>
          </a:p>
        </p:txBody>
      </p:sp>
      <p:sp>
        <p:nvSpPr>
          <p:cNvPr id="26" name="Rectangle 7"/>
          <p:cNvSpPr>
            <a:spLocks noChangeArrowheads="1"/>
          </p:cNvSpPr>
          <p:nvPr/>
        </p:nvSpPr>
        <p:spPr bwMode="auto">
          <a:xfrm>
            <a:off x="1812899" y="1895454"/>
            <a:ext cx="8604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(</a:t>
            </a:r>
            <a:r>
              <a:rPr lang="en-US" i="1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x</a:t>
            </a:r>
            <a:r>
              <a:rPr lang="en-US" kern="1200" baseline="-250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0</a:t>
            </a: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, </a:t>
            </a:r>
            <a:r>
              <a:rPr lang="en-US" i="1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y</a:t>
            </a:r>
            <a:r>
              <a:rPr lang="en-US" kern="1200" baseline="-250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0</a:t>
            </a: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)</a:t>
            </a:r>
          </a:p>
        </p:txBody>
      </p:sp>
      <p:sp>
        <p:nvSpPr>
          <p:cNvPr id="27" name="Rectangle 8"/>
          <p:cNvSpPr>
            <a:spLocks noChangeArrowheads="1"/>
          </p:cNvSpPr>
          <p:nvPr/>
        </p:nvSpPr>
        <p:spPr bwMode="auto">
          <a:xfrm>
            <a:off x="2470133" y="1457298"/>
            <a:ext cx="8604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(</a:t>
            </a:r>
            <a:r>
              <a:rPr lang="en-US" i="1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x</a:t>
            </a:r>
            <a:r>
              <a:rPr lang="en-US" kern="1200" baseline="-250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1</a:t>
            </a: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, </a:t>
            </a:r>
            <a:r>
              <a:rPr lang="en-US" i="1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y</a:t>
            </a:r>
            <a:r>
              <a:rPr lang="en-US" kern="1200" baseline="-250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1</a:t>
            </a: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)</a:t>
            </a:r>
          </a:p>
        </p:txBody>
      </p:sp>
      <p:sp>
        <p:nvSpPr>
          <p:cNvPr id="28" name="Oval 27"/>
          <p:cNvSpPr/>
          <p:nvPr/>
        </p:nvSpPr>
        <p:spPr bwMode="auto">
          <a:xfrm>
            <a:off x="6434163" y="2151045"/>
            <a:ext cx="182565" cy="182565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73018B4-3933-4F62-A5FA-67D0DCE8653B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88" grpId="0" animBg="1"/>
      <p:bldP spid="25" grpId="0"/>
      <p:bldP spid="2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799" y="76200"/>
            <a:ext cx="8458201" cy="838200"/>
          </a:xfrm>
        </p:spPr>
        <p:txBody>
          <a:bodyPr/>
          <a:lstStyle/>
          <a:p>
            <a:pPr eaLnBrk="1" hangingPunct="1"/>
            <a:r>
              <a:rPr lang="en-US" dirty="0" smtClean="0"/>
              <a:t>Finding lines in an image: Hough algorithm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2544" y="4013208"/>
            <a:ext cx="8356656" cy="1905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/>
              <a:t>How can we use this to find the most likely parameters (</a:t>
            </a:r>
            <a:r>
              <a:rPr lang="en-US" dirty="0" err="1" smtClean="0"/>
              <a:t>m,b</a:t>
            </a:r>
            <a:r>
              <a:rPr lang="en-US" dirty="0" smtClean="0"/>
              <a:t>) for the most prominent line in the image space?</a:t>
            </a:r>
          </a:p>
          <a:p>
            <a:pPr eaLnBrk="1" hangingPunct="1"/>
            <a:r>
              <a:rPr lang="en-US" dirty="0" smtClean="0">
                <a:solidFill>
                  <a:srgbClr val="002060"/>
                </a:solidFill>
              </a:rPr>
              <a:t>Let each edge point in image space </a:t>
            </a:r>
            <a:r>
              <a:rPr lang="en-US" i="1" dirty="0" smtClean="0">
                <a:solidFill>
                  <a:srgbClr val="002060"/>
                </a:solidFill>
              </a:rPr>
              <a:t>vote </a:t>
            </a:r>
            <a:r>
              <a:rPr lang="en-US" dirty="0" smtClean="0">
                <a:solidFill>
                  <a:srgbClr val="002060"/>
                </a:solidFill>
              </a:rPr>
              <a:t>for a set of possible parameters in Hough space</a:t>
            </a:r>
          </a:p>
          <a:p>
            <a:pPr eaLnBrk="1" hangingPunct="1"/>
            <a:r>
              <a:rPr lang="en-US" dirty="0" smtClean="0">
                <a:solidFill>
                  <a:srgbClr val="002060"/>
                </a:solidFill>
              </a:rPr>
              <a:t>Accumulate votes in discrete set of bins; parameters with the most votes indicate line in image space</a:t>
            </a:r>
            <a:r>
              <a:rPr lang="en-US" dirty="0" smtClean="0"/>
              <a:t>.</a:t>
            </a:r>
          </a:p>
          <a:p>
            <a:pPr eaLnBrk="1" hangingPunct="1">
              <a:buFontTx/>
              <a:buNone/>
            </a:pPr>
            <a:endParaRPr lang="en-US" dirty="0" smtClean="0"/>
          </a:p>
        </p:txBody>
      </p:sp>
      <p:sp>
        <p:nvSpPr>
          <p:cNvPr id="58372" name="Line 4"/>
          <p:cNvSpPr>
            <a:spLocks noChangeShapeType="1"/>
          </p:cNvSpPr>
          <p:nvPr/>
        </p:nvSpPr>
        <p:spPr bwMode="auto">
          <a:xfrm flipV="1">
            <a:off x="1295400" y="1219200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8373" name="Line 5"/>
          <p:cNvSpPr>
            <a:spLocks noChangeShapeType="1"/>
          </p:cNvSpPr>
          <p:nvPr/>
        </p:nvSpPr>
        <p:spPr bwMode="auto">
          <a:xfrm>
            <a:off x="1295400" y="3048000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8374" name="Text Box 6"/>
          <p:cNvSpPr txBox="1">
            <a:spLocks noChangeArrowheads="1"/>
          </p:cNvSpPr>
          <p:nvPr/>
        </p:nvSpPr>
        <p:spPr bwMode="auto">
          <a:xfrm>
            <a:off x="3124200" y="3048000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x</a:t>
            </a:r>
          </a:p>
        </p:txBody>
      </p:sp>
      <p:sp>
        <p:nvSpPr>
          <p:cNvPr id="58375" name="Text Box 7"/>
          <p:cNvSpPr txBox="1">
            <a:spLocks noChangeArrowheads="1"/>
          </p:cNvSpPr>
          <p:nvPr/>
        </p:nvSpPr>
        <p:spPr bwMode="auto">
          <a:xfrm>
            <a:off x="958850" y="1114425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y</a:t>
            </a:r>
          </a:p>
        </p:txBody>
      </p:sp>
      <p:sp>
        <p:nvSpPr>
          <p:cNvPr id="58376" name="Line 8"/>
          <p:cNvSpPr>
            <a:spLocks noChangeShapeType="1"/>
          </p:cNvSpPr>
          <p:nvPr/>
        </p:nvSpPr>
        <p:spPr bwMode="auto">
          <a:xfrm flipV="1">
            <a:off x="5454650" y="1219200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8377" name="Line 9"/>
          <p:cNvSpPr>
            <a:spLocks noChangeShapeType="1"/>
          </p:cNvSpPr>
          <p:nvPr/>
        </p:nvSpPr>
        <p:spPr bwMode="auto">
          <a:xfrm>
            <a:off x="5454650" y="3048000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8378" name="Text Box 10"/>
          <p:cNvSpPr txBox="1">
            <a:spLocks noChangeArrowheads="1"/>
          </p:cNvSpPr>
          <p:nvPr/>
        </p:nvSpPr>
        <p:spPr bwMode="auto">
          <a:xfrm>
            <a:off x="7283450" y="3048000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m</a:t>
            </a:r>
          </a:p>
        </p:txBody>
      </p:sp>
      <p:sp>
        <p:nvSpPr>
          <p:cNvPr id="58379" name="Text Box 11"/>
          <p:cNvSpPr txBox="1">
            <a:spLocks noChangeArrowheads="1"/>
          </p:cNvSpPr>
          <p:nvPr/>
        </p:nvSpPr>
        <p:spPr bwMode="auto">
          <a:xfrm>
            <a:off x="5105400" y="1114425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58380" name="Oval 12"/>
          <p:cNvSpPr>
            <a:spLocks noChangeArrowheads="1"/>
          </p:cNvSpPr>
          <p:nvPr/>
        </p:nvSpPr>
        <p:spPr bwMode="auto">
          <a:xfrm>
            <a:off x="1828800" y="18288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8381" name="Text Box 13"/>
          <p:cNvSpPr txBox="1">
            <a:spLocks noChangeArrowheads="1"/>
          </p:cNvSpPr>
          <p:nvPr/>
        </p:nvSpPr>
        <p:spPr bwMode="auto">
          <a:xfrm>
            <a:off x="1447800" y="3352800"/>
            <a:ext cx="19145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image space</a:t>
            </a:r>
          </a:p>
        </p:txBody>
      </p:sp>
      <p:sp>
        <p:nvSpPr>
          <p:cNvPr id="58382" name="Text Box 14"/>
          <p:cNvSpPr txBox="1">
            <a:spLocks noChangeArrowheads="1"/>
          </p:cNvSpPr>
          <p:nvPr/>
        </p:nvSpPr>
        <p:spPr bwMode="auto">
          <a:xfrm>
            <a:off x="4876800" y="3352800"/>
            <a:ext cx="36957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Hough (parameter) space</a:t>
            </a:r>
          </a:p>
        </p:txBody>
      </p:sp>
      <p:sp>
        <p:nvSpPr>
          <p:cNvPr id="58383" name="Line 15"/>
          <p:cNvSpPr>
            <a:spLocks noChangeShapeType="1"/>
          </p:cNvSpPr>
          <p:nvPr/>
        </p:nvSpPr>
        <p:spPr bwMode="auto">
          <a:xfrm>
            <a:off x="3810000" y="2209800"/>
            <a:ext cx="914400" cy="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685800" y="1981200"/>
            <a:ext cx="8153400" cy="4724400"/>
            <a:chOff x="432" y="1248"/>
            <a:chExt cx="5136" cy="2976"/>
          </a:xfrm>
        </p:grpSpPr>
        <p:sp>
          <p:nvSpPr>
            <p:cNvPr id="58391" name="Line 18"/>
            <p:cNvSpPr>
              <a:spLocks noChangeShapeType="1"/>
            </p:cNvSpPr>
            <p:nvPr/>
          </p:nvSpPr>
          <p:spPr bwMode="auto">
            <a:xfrm>
              <a:off x="3648" y="1248"/>
              <a:ext cx="912" cy="33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8392" name="Rectangle 19"/>
            <p:cNvSpPr>
              <a:spLocks noChangeArrowheads="1"/>
            </p:cNvSpPr>
            <p:nvPr/>
          </p:nvSpPr>
          <p:spPr bwMode="auto">
            <a:xfrm>
              <a:off x="432" y="3792"/>
              <a:ext cx="5136" cy="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143000" lvl="2" indent="-228600" algn="l" rtl="0" fontAlgn="base">
                <a:spcBef>
                  <a:spcPct val="20000"/>
                </a:spcBef>
                <a:spcAft>
                  <a:spcPct val="0"/>
                </a:spcAft>
                <a:buFontTx/>
                <a:buChar char="–"/>
              </a:pPr>
              <a:endParaRPr lang="en-US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58387" name="Oval 22"/>
          <p:cNvSpPr>
            <a:spLocks noChangeArrowheads="1"/>
          </p:cNvSpPr>
          <p:nvPr/>
        </p:nvSpPr>
        <p:spPr bwMode="auto">
          <a:xfrm>
            <a:off x="2362200" y="1600200"/>
            <a:ext cx="76200" cy="762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8388" name="Line 18"/>
          <p:cNvSpPr>
            <a:spLocks noChangeShapeType="1"/>
          </p:cNvSpPr>
          <p:nvPr/>
        </p:nvSpPr>
        <p:spPr bwMode="auto">
          <a:xfrm>
            <a:off x="5715000" y="2133600"/>
            <a:ext cx="1752600" cy="228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8" name="Oval 12"/>
          <p:cNvSpPr>
            <a:spLocks noChangeArrowheads="1"/>
          </p:cNvSpPr>
          <p:nvPr/>
        </p:nvSpPr>
        <p:spPr bwMode="auto">
          <a:xfrm>
            <a:off x="1504908" y="19812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9" name="Oval 12"/>
          <p:cNvSpPr>
            <a:spLocks noChangeArrowheads="1"/>
          </p:cNvSpPr>
          <p:nvPr/>
        </p:nvSpPr>
        <p:spPr bwMode="auto">
          <a:xfrm>
            <a:off x="2779689" y="152715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" name="Line 18"/>
          <p:cNvSpPr>
            <a:spLocks noChangeShapeType="1"/>
          </p:cNvSpPr>
          <p:nvPr/>
        </p:nvSpPr>
        <p:spPr bwMode="auto">
          <a:xfrm flipV="1">
            <a:off x="5813442" y="1895451"/>
            <a:ext cx="1825649" cy="693749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1" name="Line 18"/>
          <p:cNvSpPr>
            <a:spLocks noChangeShapeType="1"/>
          </p:cNvSpPr>
          <p:nvPr/>
        </p:nvSpPr>
        <p:spPr bwMode="auto">
          <a:xfrm flipV="1">
            <a:off x="5703904" y="2114531"/>
            <a:ext cx="1971701" cy="29210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grpSp>
        <p:nvGrpSpPr>
          <p:cNvPr id="3" name="Group 48"/>
          <p:cNvGrpSpPr/>
          <p:nvPr/>
        </p:nvGrpSpPr>
        <p:grpSpPr>
          <a:xfrm>
            <a:off x="5448312" y="1201707"/>
            <a:ext cx="2336832" cy="1898676"/>
            <a:chOff x="9144000" y="1311246"/>
            <a:chExt cx="2336832" cy="1898676"/>
          </a:xfrm>
        </p:grpSpPr>
        <p:grpSp>
          <p:nvGrpSpPr>
            <p:cNvPr id="4" name="Group 46"/>
            <p:cNvGrpSpPr/>
            <p:nvPr/>
          </p:nvGrpSpPr>
          <p:grpSpPr>
            <a:xfrm>
              <a:off x="9144000" y="1347759"/>
              <a:ext cx="2336832" cy="1862163"/>
              <a:chOff x="5375286" y="1238220"/>
              <a:chExt cx="2336832" cy="1862163"/>
            </a:xfrm>
          </p:grpSpPr>
          <p:sp>
            <p:nvSpPr>
              <p:cNvPr id="32" name="Rectangle 31"/>
              <p:cNvSpPr/>
              <p:nvPr/>
            </p:nvSpPr>
            <p:spPr bwMode="auto">
              <a:xfrm>
                <a:off x="5375286" y="1238220"/>
                <a:ext cx="2300319" cy="1862163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cxnSp>
            <p:nvCxnSpPr>
              <p:cNvPr id="41" name="Straight Connector 40"/>
              <p:cNvCxnSpPr/>
              <p:nvPr/>
            </p:nvCxnSpPr>
            <p:spPr bwMode="auto">
              <a:xfrm>
                <a:off x="5411799" y="1528736"/>
                <a:ext cx="2263806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" name="Straight Connector 41"/>
              <p:cNvCxnSpPr/>
              <p:nvPr/>
            </p:nvCxnSpPr>
            <p:spPr bwMode="auto">
              <a:xfrm>
                <a:off x="5375286" y="1822428"/>
                <a:ext cx="2263806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3" name="Straight Connector 42"/>
              <p:cNvCxnSpPr/>
              <p:nvPr/>
            </p:nvCxnSpPr>
            <p:spPr bwMode="auto">
              <a:xfrm>
                <a:off x="5448312" y="2114532"/>
                <a:ext cx="2263806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" name="Straight Connector 43"/>
              <p:cNvCxnSpPr/>
              <p:nvPr/>
            </p:nvCxnSpPr>
            <p:spPr bwMode="auto">
              <a:xfrm>
                <a:off x="5448312" y="2405048"/>
                <a:ext cx="2263806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Connector 44"/>
              <p:cNvCxnSpPr/>
              <p:nvPr/>
            </p:nvCxnSpPr>
            <p:spPr bwMode="auto">
              <a:xfrm>
                <a:off x="5448312" y="2662227"/>
                <a:ext cx="2263806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Straight Connector 45"/>
              <p:cNvCxnSpPr/>
              <p:nvPr/>
            </p:nvCxnSpPr>
            <p:spPr bwMode="auto">
              <a:xfrm>
                <a:off x="5448312" y="2952743"/>
                <a:ext cx="2263806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5" name="Group 47"/>
            <p:cNvGrpSpPr/>
            <p:nvPr/>
          </p:nvGrpSpPr>
          <p:grpSpPr>
            <a:xfrm>
              <a:off x="9355203" y="1311246"/>
              <a:ext cx="1753418" cy="1863751"/>
              <a:chOff x="5739622" y="1237426"/>
              <a:chExt cx="1753418" cy="1863751"/>
            </a:xfrm>
          </p:grpSpPr>
          <p:cxnSp>
            <p:nvCxnSpPr>
              <p:cNvPr id="34" name="Straight Connector 33"/>
              <p:cNvCxnSpPr/>
              <p:nvPr/>
            </p:nvCxnSpPr>
            <p:spPr bwMode="auto">
              <a:xfrm rot="5400000">
                <a:off x="4827591" y="2187558"/>
                <a:ext cx="1825650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/>
              <p:cNvCxnSpPr/>
              <p:nvPr/>
            </p:nvCxnSpPr>
            <p:spPr bwMode="auto">
              <a:xfrm rot="5400000">
                <a:off x="5191927" y="2186764"/>
                <a:ext cx="1825650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/>
              <p:cNvCxnSpPr/>
              <p:nvPr/>
            </p:nvCxnSpPr>
            <p:spPr bwMode="auto">
              <a:xfrm rot="5400000">
                <a:off x="5557851" y="2150251"/>
                <a:ext cx="1825650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/>
              <p:cNvCxnSpPr/>
              <p:nvPr/>
            </p:nvCxnSpPr>
            <p:spPr bwMode="auto">
              <a:xfrm rot="5400000">
                <a:off x="5922187" y="2149457"/>
                <a:ext cx="1825650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Connector 37"/>
              <p:cNvCxnSpPr/>
              <p:nvPr/>
            </p:nvCxnSpPr>
            <p:spPr bwMode="auto">
              <a:xfrm rot="5400000">
                <a:off x="6215085" y="2186764"/>
                <a:ext cx="1825650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" name="Straight Connector 38"/>
              <p:cNvCxnSpPr/>
              <p:nvPr/>
            </p:nvCxnSpPr>
            <p:spPr bwMode="auto">
              <a:xfrm rot="5400000">
                <a:off x="6579421" y="2185970"/>
                <a:ext cx="1825650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7" name="Slide Number Placeholder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73018B4-3933-4F62-A5FA-67D0DCE8653B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5"/>
          <p:cNvSpPr>
            <a:spLocks noGrp="1" noChangeArrowheads="1"/>
          </p:cNvSpPr>
          <p:nvPr>
            <p:ph type="title"/>
          </p:nvPr>
        </p:nvSpPr>
        <p:spPr>
          <a:xfrm>
            <a:off x="446031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Polar representation for lines</a:t>
            </a:r>
          </a:p>
        </p:txBody>
      </p:sp>
      <p:sp>
        <p:nvSpPr>
          <p:cNvPr id="60424" name="Text Box 13"/>
          <p:cNvSpPr txBox="1">
            <a:spLocks noChangeArrowheads="1"/>
          </p:cNvSpPr>
          <p:nvPr/>
        </p:nvSpPr>
        <p:spPr bwMode="auto">
          <a:xfrm>
            <a:off x="5046669" y="2589201"/>
            <a:ext cx="3733800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200" b="1" i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   </a:t>
            </a:r>
            <a:r>
              <a:rPr lang="en-US" sz="22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: perpendicular distance from line to origin</a:t>
            </a:r>
          </a:p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200" b="1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   </a:t>
            </a:r>
            <a:r>
              <a:rPr lang="en-US" sz="2200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: angle the perpendicular makes with the x-axis</a:t>
            </a:r>
            <a:endParaRPr lang="en-US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endParaRPr lang="ru-RU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555570" y="5493603"/>
            <a:ext cx="8305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Point in image space </a:t>
            </a: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Wingdings" pitchFamily="2" charset="2"/>
              </a:rPr>
              <a:t> sinusoid segment in Hough space</a:t>
            </a:r>
            <a:endParaRPr lang="en-US" sz="24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4096951"/>
              </p:ext>
            </p:extLst>
          </p:nvPr>
        </p:nvGraphicFramePr>
        <p:xfrm>
          <a:off x="4783138" y="4586288"/>
          <a:ext cx="3873500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362" name="Equation" r:id="rId4" imgW="1231560" imgH="203040" progId="Equation.3">
                  <p:embed/>
                </p:oleObj>
              </mc:Choice>
              <mc:Fallback>
                <p:oleObj name="Equation" r:id="rId4" imgW="12315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3138" y="4586288"/>
                        <a:ext cx="3873500" cy="6207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2" name="Object 2"/>
          <p:cNvGraphicFramePr>
            <a:graphicFrameLocks noChangeAspect="1"/>
          </p:cNvGraphicFramePr>
          <p:nvPr/>
        </p:nvGraphicFramePr>
        <p:xfrm>
          <a:off x="5122893" y="2590776"/>
          <a:ext cx="347993" cy="4302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363" name="Equation" r:id="rId6" imgW="139579" imgH="177646" progId="Equation.3">
                  <p:embed/>
                </p:oleObj>
              </mc:Choice>
              <mc:Fallback>
                <p:oleObj name="Equation" r:id="rId6" imgW="139579" imgH="1776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2893" y="2590776"/>
                        <a:ext cx="347993" cy="4302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4" name="Object 4"/>
          <p:cNvGraphicFramePr>
            <a:graphicFrameLocks noChangeAspect="1"/>
          </p:cNvGraphicFramePr>
          <p:nvPr/>
        </p:nvGraphicFramePr>
        <p:xfrm>
          <a:off x="5047764" y="3430575"/>
          <a:ext cx="338651" cy="4603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364" name="Equation" r:id="rId8" imgW="126725" imgH="177415" progId="Equation.3">
                  <p:embed/>
                </p:oleObj>
              </mc:Choice>
              <mc:Fallback>
                <p:oleObj name="Equation" r:id="rId8" imgW="126725" imgH="17741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7764" y="3430575"/>
                        <a:ext cx="338651" cy="46037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6553200" y="6550223"/>
            <a:ext cx="2971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Adapted from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>
          <a:xfrm>
            <a:off x="6858000" y="6245225"/>
            <a:ext cx="2133600" cy="476250"/>
          </a:xfrm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E6C5779B-CA68-481B-B316-38460C8DEAF6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066800" y="2352660"/>
            <a:ext cx="3162300" cy="3076575"/>
            <a:chOff x="838200" y="2390850"/>
            <a:chExt cx="3162300" cy="30765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38200" y="2390850"/>
              <a:ext cx="3162300" cy="3076575"/>
            </a:xfrm>
            <a:prstGeom prst="rect">
              <a:avLst/>
            </a:prstGeom>
          </p:spPr>
        </p:pic>
        <p:graphicFrame>
          <p:nvGraphicFramePr>
            <p:cNvPr id="27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9248513"/>
                </p:ext>
              </p:extLst>
            </p:nvPr>
          </p:nvGraphicFramePr>
          <p:xfrm>
            <a:off x="1371600" y="3929137"/>
            <a:ext cx="224716" cy="2778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3365" name="Equation" r:id="rId11" imgW="139579" imgH="177646" progId="Equation.3">
                    <p:embed/>
                  </p:oleObj>
                </mc:Choice>
                <mc:Fallback>
                  <p:oleObj name="Equation" r:id="rId11" imgW="139579" imgH="17764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71600" y="3929137"/>
                          <a:ext cx="224716" cy="277804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" name="Rectangle 12"/>
          <p:cNvSpPr/>
          <p:nvPr/>
        </p:nvSpPr>
        <p:spPr>
          <a:xfrm>
            <a:off x="856348" y="1101653"/>
            <a:ext cx="7704243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Issues with usual (</a:t>
            </a:r>
            <a:r>
              <a:rPr lang="en-US" sz="2400" i="1" kern="1200" dirty="0" err="1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m,b</a:t>
            </a: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) parameter space: can take on infinite values, undefined for vertical lines.</a:t>
            </a:r>
          </a:p>
        </p:txBody>
      </p:sp>
      <p:sp>
        <p:nvSpPr>
          <p:cNvPr id="6" name="Rectangle 5"/>
          <p:cNvSpPr>
            <a:spLocks noChangeAspect="1"/>
          </p:cNvSpPr>
          <p:nvPr/>
        </p:nvSpPr>
        <p:spPr bwMode="auto">
          <a:xfrm>
            <a:off x="2043212" y="3775859"/>
            <a:ext cx="228600" cy="230175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360000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43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4" grpId="0"/>
      <p:bldP spid="20" grpId="0" build="allAtOnce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kern="1200" dirty="0" smtClean="0">
                <a:solidFill>
                  <a:srgbClr val="000000"/>
                </a:solidFill>
                <a:latin typeface="Arial" charset="0"/>
                <a:hlinkClick r:id="rId2"/>
              </a:rPr>
              <a:t>Hough line demo</a:t>
            </a:r>
            <a:endParaRPr lang="en-US" kern="1200" dirty="0" smtClean="0">
              <a:solidFill>
                <a:srgbClr val="000000"/>
              </a:solidFill>
              <a:latin typeface="Arial" charset="0"/>
            </a:endParaRPr>
          </a:p>
          <a:p>
            <a:endParaRPr lang="en-US" kern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CFAC55F-92E2-4DBB-AFA0-463A7222A4C6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Hough transform algorithm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5943600"/>
          </a:xfrm>
        </p:spPr>
        <p:txBody>
          <a:bodyPr/>
          <a:lstStyle/>
          <a:p>
            <a:pPr marL="457200" indent="-457200">
              <a:buFontTx/>
              <a:buNone/>
            </a:pPr>
            <a:r>
              <a:rPr lang="en-US" dirty="0" smtClean="0"/>
              <a:t>Using the polar parameterization:</a:t>
            </a:r>
          </a:p>
          <a:p>
            <a:pPr marL="457200" indent="-457200">
              <a:buFontTx/>
              <a:buNone/>
            </a:pPr>
            <a:endParaRPr lang="en-US" dirty="0" smtClean="0"/>
          </a:p>
          <a:p>
            <a:pPr marL="457200" indent="-457200">
              <a:buFontTx/>
              <a:buNone/>
            </a:pPr>
            <a:endParaRPr lang="en-US" dirty="0" smtClean="0"/>
          </a:p>
          <a:p>
            <a:pPr marL="457200" indent="-457200">
              <a:buFontTx/>
              <a:buNone/>
            </a:pPr>
            <a:r>
              <a:rPr lang="en-US" dirty="0" smtClean="0"/>
              <a:t>Basic Hough transform algorithm</a:t>
            </a:r>
          </a:p>
          <a:p>
            <a:pPr marL="838200" lvl="1" indent="-381000">
              <a:buFontTx/>
              <a:buAutoNum type="arabicPeriod"/>
            </a:pPr>
            <a:r>
              <a:rPr lang="en-US" dirty="0" smtClean="0"/>
              <a:t>Initialize H[d, </a:t>
            </a:r>
            <a:r>
              <a:rPr lang="en-US" dirty="0" smtClean="0">
                <a:sym typeface="Symbol" pitchFamily="18" charset="2"/>
              </a:rPr>
              <a:t></a:t>
            </a:r>
            <a:r>
              <a:rPr lang="en-US" dirty="0" smtClean="0"/>
              <a:t>]=0</a:t>
            </a:r>
          </a:p>
          <a:p>
            <a:pPr marL="838200" lvl="1" indent="-381000">
              <a:buFontTx/>
              <a:buAutoNum type="arabicPeriod"/>
            </a:pPr>
            <a:r>
              <a:rPr lang="en-US" dirty="0" smtClean="0"/>
              <a:t>for each edge point I[</a:t>
            </a:r>
            <a:r>
              <a:rPr lang="en-US" dirty="0" err="1" smtClean="0"/>
              <a:t>x,y</a:t>
            </a:r>
            <a:r>
              <a:rPr lang="en-US" dirty="0" smtClean="0"/>
              <a:t>] in the image</a:t>
            </a:r>
          </a:p>
          <a:p>
            <a:pPr marL="1257300" lvl="2" indent="-342900">
              <a:buFontTx/>
              <a:buNone/>
            </a:pPr>
            <a:r>
              <a:rPr lang="en-US" sz="2000" dirty="0" smtClean="0"/>
              <a:t>    for </a:t>
            </a:r>
            <a:r>
              <a:rPr lang="en-US" sz="2000" dirty="0" smtClean="0">
                <a:sym typeface="Symbol" pitchFamily="18" charset="2"/>
              </a:rPr>
              <a:t></a:t>
            </a:r>
            <a:r>
              <a:rPr lang="en-US" sz="2000" dirty="0" smtClean="0"/>
              <a:t> = [</a:t>
            </a:r>
            <a:r>
              <a:rPr lang="en-US" sz="2000" dirty="0" smtClean="0">
                <a:sym typeface="Symbol" pitchFamily="18" charset="2"/>
              </a:rPr>
              <a:t></a:t>
            </a:r>
            <a:r>
              <a:rPr lang="en-US" sz="2000" baseline="-25000" dirty="0" smtClean="0"/>
              <a:t>min</a:t>
            </a:r>
            <a:r>
              <a:rPr lang="en-US" sz="2000" dirty="0" smtClean="0"/>
              <a:t>  to  </a:t>
            </a:r>
            <a:r>
              <a:rPr lang="en-US" sz="2000" dirty="0" smtClean="0">
                <a:sym typeface="Symbol" pitchFamily="18" charset="2"/>
              </a:rPr>
              <a:t></a:t>
            </a:r>
            <a:r>
              <a:rPr lang="en-US" sz="2000" baseline="-25000" dirty="0" smtClean="0"/>
              <a:t>max</a:t>
            </a:r>
            <a:r>
              <a:rPr lang="en-US" sz="2000" dirty="0" smtClean="0"/>
              <a:t> ]  </a:t>
            </a:r>
            <a:r>
              <a:rPr lang="en-US" sz="1800" dirty="0" smtClean="0">
                <a:solidFill>
                  <a:srgbClr val="00B050"/>
                </a:solidFill>
              </a:rPr>
              <a:t>// some quantization</a:t>
            </a:r>
          </a:p>
          <a:p>
            <a:pPr marL="1676400" lvl="3" indent="-304800"/>
            <a:endParaRPr lang="en-US" sz="2000" dirty="0" smtClean="0"/>
          </a:p>
          <a:p>
            <a:pPr marL="1676400" lvl="3" indent="-304800">
              <a:buFontTx/>
              <a:buNone/>
            </a:pPr>
            <a:r>
              <a:rPr lang="en-US" sz="2000" dirty="0" smtClean="0"/>
              <a:t>    H[d, </a:t>
            </a:r>
            <a:r>
              <a:rPr lang="en-US" sz="1800" dirty="0" smtClean="0">
                <a:sym typeface="Symbol" pitchFamily="18" charset="2"/>
              </a:rPr>
              <a:t></a:t>
            </a:r>
            <a:r>
              <a:rPr lang="en-US" sz="2000" dirty="0" smtClean="0"/>
              <a:t>] += 1</a:t>
            </a:r>
          </a:p>
          <a:p>
            <a:pPr marL="838200" lvl="1" indent="-381000">
              <a:buFontTx/>
              <a:buAutoNum type="arabicPeriod"/>
            </a:pPr>
            <a:r>
              <a:rPr lang="en-US" dirty="0" smtClean="0"/>
              <a:t>Find the value(s) of (d, </a:t>
            </a:r>
            <a:r>
              <a:rPr lang="en-US" dirty="0" smtClean="0">
                <a:sym typeface="Symbol" pitchFamily="18" charset="2"/>
              </a:rPr>
              <a:t>) where</a:t>
            </a:r>
            <a:r>
              <a:rPr lang="en-US" dirty="0" smtClean="0"/>
              <a:t> H[d, </a:t>
            </a:r>
            <a:r>
              <a:rPr lang="en-US" dirty="0" smtClean="0">
                <a:sym typeface="Symbol" pitchFamily="18" charset="2"/>
              </a:rPr>
              <a:t></a:t>
            </a:r>
            <a:r>
              <a:rPr lang="en-US" dirty="0" smtClean="0"/>
              <a:t>] is maximum</a:t>
            </a:r>
          </a:p>
          <a:p>
            <a:pPr marL="838200" lvl="1" indent="-381000">
              <a:buFontTx/>
              <a:buAutoNum type="arabicPeriod"/>
            </a:pPr>
            <a:r>
              <a:rPr lang="en-US" dirty="0" smtClean="0"/>
              <a:t>The detected line in the image is given by</a:t>
            </a:r>
          </a:p>
        </p:txBody>
      </p:sp>
      <p:graphicFrame>
        <p:nvGraphicFramePr>
          <p:cNvPr id="8" name="Group 168"/>
          <p:cNvGraphicFramePr>
            <a:graphicFrameLocks noGrp="1"/>
          </p:cNvGraphicFramePr>
          <p:nvPr/>
        </p:nvGraphicFramePr>
        <p:xfrm>
          <a:off x="6629400" y="1524000"/>
          <a:ext cx="2082800" cy="1920240"/>
        </p:xfrm>
        <a:graphic>
          <a:graphicData uri="http://schemas.openxmlformats.org/drawingml/2006/table">
            <a:tbl>
              <a:tblPr/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133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33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473825" y="1139825"/>
            <a:ext cx="24415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H: accumulator array (votes)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248400" y="2209800"/>
            <a:ext cx="609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i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d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7467600" y="3505200"/>
            <a:ext cx="609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Symbol" pitchFamily="18" charset="2"/>
              </a:rPr>
              <a:t></a:t>
            </a:r>
            <a:endParaRPr lang="en-US" i="1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762000" y="5867400"/>
            <a:ext cx="796770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Time complexity (in terms of number of </a:t>
            </a:r>
            <a:r>
              <a:rPr lang="en-US" sz="2400" kern="1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votes per pt)?</a:t>
            </a:r>
            <a:endParaRPr lang="en-US" sz="24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23553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7399663"/>
              </p:ext>
            </p:extLst>
          </p:nvPr>
        </p:nvGraphicFramePr>
        <p:xfrm>
          <a:off x="1589088" y="1371600"/>
          <a:ext cx="2755900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03" name="Equation" r:id="rId4" imgW="1231560" imgH="203040" progId="Equation.3">
                  <p:embed/>
                </p:oleObj>
              </mc:Choice>
              <mc:Fallback>
                <p:oleObj name="Equation" r:id="rId4" imgW="1231560" imgH="203040" progId="Equation.3">
                  <p:embed/>
                  <p:pic>
                    <p:nvPicPr>
                      <p:cNvPr id="0" name="Picture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088" y="1371600"/>
                        <a:ext cx="2755900" cy="442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21"/>
          <p:cNvSpPr txBox="1">
            <a:spLocks noChangeArrowheads="1"/>
          </p:cNvSpPr>
          <p:nvPr/>
        </p:nvSpPr>
        <p:spPr bwMode="auto">
          <a:xfrm>
            <a:off x="7456527" y="6581775"/>
            <a:ext cx="2286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Source: Steve Seitz</a:t>
            </a:r>
          </a:p>
        </p:txBody>
      </p:sp>
      <p:graphicFrame>
        <p:nvGraphicFramePr>
          <p:cNvPr id="2355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3870464"/>
              </p:ext>
            </p:extLst>
          </p:nvPr>
        </p:nvGraphicFramePr>
        <p:xfrm>
          <a:off x="2405063" y="3800475"/>
          <a:ext cx="2471737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04" name="Equation" r:id="rId6" imgW="1231560" imgH="203040" progId="Equation.3">
                  <p:embed/>
                </p:oleObj>
              </mc:Choice>
              <mc:Fallback>
                <p:oleObj name="Equation" r:id="rId6" imgW="1231560" imgH="203040" progId="Equation.3">
                  <p:embed/>
                  <p:pic>
                    <p:nvPicPr>
                      <p:cNvPr id="0" name="Picture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5063" y="3800475"/>
                        <a:ext cx="2471737" cy="395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6544410"/>
              </p:ext>
            </p:extLst>
          </p:nvPr>
        </p:nvGraphicFramePr>
        <p:xfrm>
          <a:off x="6353175" y="4889500"/>
          <a:ext cx="206375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05" name="Equation" r:id="rId8" imgW="1231560" imgH="203040" progId="Equation.3">
                  <p:embed/>
                </p:oleObj>
              </mc:Choice>
              <mc:Fallback>
                <p:oleObj name="Equation" r:id="rId8" imgW="1231560" imgH="203040" progId="Equation.3">
                  <p:embed/>
                  <p:pic>
                    <p:nvPicPr>
                      <p:cNvPr id="0" name="Picture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3175" y="4889500"/>
                        <a:ext cx="2063750" cy="330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CFAC55F-92E2-4DBB-AFA0-463A7222A4C6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629400" y="2374899"/>
            <a:ext cx="4267200" cy="782637"/>
          </a:xfrm>
          <a:custGeom>
            <a:avLst/>
            <a:gdLst/>
            <a:ahLst/>
            <a:cxnLst>
              <a:cxn ang="0">
                <a:pos x="0" y="872"/>
              </a:cxn>
              <a:cxn ang="0">
                <a:pos x="192" y="104"/>
              </a:cxn>
              <a:cxn ang="0">
                <a:pos x="384" y="1496"/>
              </a:cxn>
              <a:cxn ang="0">
                <a:pos x="528" y="104"/>
              </a:cxn>
              <a:cxn ang="0">
                <a:pos x="720" y="872"/>
              </a:cxn>
            </a:cxnLst>
            <a:rect l="0" t="0" r="r" b="b"/>
            <a:pathLst>
              <a:path w="720" h="1496">
                <a:moveTo>
                  <a:pt x="0" y="872"/>
                </a:moveTo>
                <a:cubicBezTo>
                  <a:pt x="64" y="436"/>
                  <a:pt x="128" y="0"/>
                  <a:pt x="192" y="104"/>
                </a:cubicBezTo>
                <a:cubicBezTo>
                  <a:pt x="256" y="208"/>
                  <a:pt x="328" y="1496"/>
                  <a:pt x="384" y="1496"/>
                </a:cubicBezTo>
                <a:cubicBezTo>
                  <a:pt x="440" y="1496"/>
                  <a:pt x="472" y="208"/>
                  <a:pt x="528" y="104"/>
                </a:cubicBezTo>
                <a:cubicBezTo>
                  <a:pt x="584" y="0"/>
                  <a:pt x="652" y="436"/>
                  <a:pt x="720" y="872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US" smtClean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6667499" y="1447800"/>
            <a:ext cx="3695701" cy="1981200"/>
          </a:xfrm>
          <a:custGeom>
            <a:avLst/>
            <a:gdLst/>
            <a:ahLst/>
            <a:cxnLst>
              <a:cxn ang="0">
                <a:pos x="0" y="872"/>
              </a:cxn>
              <a:cxn ang="0">
                <a:pos x="192" y="104"/>
              </a:cxn>
              <a:cxn ang="0">
                <a:pos x="384" y="1496"/>
              </a:cxn>
              <a:cxn ang="0">
                <a:pos x="528" y="104"/>
              </a:cxn>
              <a:cxn ang="0">
                <a:pos x="720" y="872"/>
              </a:cxn>
            </a:cxnLst>
            <a:rect l="0" t="0" r="r" b="b"/>
            <a:pathLst>
              <a:path w="720" h="1496">
                <a:moveTo>
                  <a:pt x="0" y="872"/>
                </a:moveTo>
                <a:cubicBezTo>
                  <a:pt x="64" y="436"/>
                  <a:pt x="128" y="0"/>
                  <a:pt x="192" y="104"/>
                </a:cubicBezTo>
                <a:cubicBezTo>
                  <a:pt x="256" y="208"/>
                  <a:pt x="328" y="1496"/>
                  <a:pt x="384" y="1496"/>
                </a:cubicBezTo>
                <a:cubicBezTo>
                  <a:pt x="440" y="1496"/>
                  <a:pt x="472" y="208"/>
                  <a:pt x="528" y="104"/>
                </a:cubicBezTo>
                <a:cubicBezTo>
                  <a:pt x="584" y="0"/>
                  <a:pt x="652" y="436"/>
                  <a:pt x="720" y="872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US" smtClean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8729709" y="1524000"/>
            <a:ext cx="2471691" cy="1981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Oval 17"/>
          <p:cNvSpPr>
            <a:spLocks noChangeArrowheads="1"/>
          </p:cNvSpPr>
          <p:nvPr/>
        </p:nvSpPr>
        <p:spPr bwMode="auto">
          <a:xfrm>
            <a:off x="8120109" y="2634457"/>
            <a:ext cx="152400" cy="1524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US" smtClean="0">
              <a:solidFill>
                <a:srgbClr val="000000"/>
              </a:solidFill>
              <a:latin typeface="Futura Bk B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5" grpId="0" animBg="1"/>
      <p:bldP spid="16" grpId="0" animBg="1"/>
      <p:bldP spid="1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1. Image </a:t>
            </a:r>
            <a:r>
              <a:rPr lang="en-US" smtClean="0">
                <a:sym typeface="Wingdings" pitchFamily="2" charset="2"/>
              </a:rPr>
              <a:t> Canny</a:t>
            </a:r>
            <a:endParaRPr lang="en-US" smtClean="0"/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45060" name="Picture 4" descr="C:\Documents and Settings\Derek Hoiem\My Documents\My Pictures\monte carlo\monaco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066800"/>
            <a:ext cx="4116388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1" name="Picture 2" descr="C:\Documents and Settings\Derek Hoiem\My Documents\Classes\Spring10 - Computer Vision\figs\7\monaco_cann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1066800"/>
            <a:ext cx="4119563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-17318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Derek </a:t>
            </a:r>
            <a:r>
              <a:rPr lang="en-US" sz="1400" dirty="0" err="1" smtClean="0"/>
              <a:t>Hoiem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1277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2. Canny </a:t>
            </a:r>
            <a:r>
              <a:rPr lang="en-US" smtClean="0">
                <a:sym typeface="Wingdings" pitchFamily="2" charset="2"/>
              </a:rPr>
              <a:t> Hough votes</a:t>
            </a:r>
            <a:endParaRPr lang="en-US" smtClean="0"/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46084" name="Picture 2" descr="C:\Documents and Settings\Derek Hoiem\My Documents\Classes\Spring10 - Computer Vision\figs\7\monaco_cann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066800"/>
            <a:ext cx="4119563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5" name="Picture 3"/>
          <p:cNvPicPr>
            <a:picLocks noChangeAspect="1" noChangeArrowheads="1"/>
          </p:cNvPicPr>
          <p:nvPr/>
        </p:nvPicPr>
        <p:blipFill>
          <a:blip r:embed="rId3" cstate="print"/>
          <a:srcRect l="19096" t="27779" r="40971" b="31944"/>
          <a:stretch>
            <a:fillRect/>
          </a:stretch>
        </p:blipFill>
        <p:spPr bwMode="auto">
          <a:xfrm>
            <a:off x="3276600" y="2362200"/>
            <a:ext cx="5476875" cy="345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-17318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Derek </a:t>
            </a:r>
            <a:r>
              <a:rPr lang="en-US" sz="1400" dirty="0" err="1" smtClean="0"/>
              <a:t>Hoiem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7903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56" y="69804"/>
            <a:ext cx="8229600" cy="1143000"/>
          </a:xfrm>
        </p:spPr>
        <p:txBody>
          <a:bodyPr/>
          <a:lstStyle/>
          <a:p>
            <a:r>
              <a:rPr lang="en-US" dirty="0" smtClean="0"/>
              <a:t>Last time: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31" y="1570037"/>
            <a:ext cx="8229600" cy="4525963"/>
          </a:xfrm>
        </p:spPr>
        <p:txBody>
          <a:bodyPr/>
          <a:lstStyle/>
          <a:p>
            <a:r>
              <a:rPr lang="en-US" sz="2800" dirty="0" smtClean="0"/>
              <a:t>Bottom-up segmentation via clustering</a:t>
            </a:r>
          </a:p>
          <a:p>
            <a:pPr lvl="1"/>
            <a:r>
              <a:rPr lang="en-US" sz="2400" dirty="0" smtClean="0"/>
              <a:t>To </a:t>
            </a:r>
            <a:r>
              <a:rPr lang="en-US" sz="2400" dirty="0"/>
              <a:t>find mid-level regions, tokens</a:t>
            </a:r>
            <a:endParaRPr lang="en-US" sz="2400" dirty="0" smtClean="0"/>
          </a:p>
          <a:p>
            <a:pPr lvl="1"/>
            <a:r>
              <a:rPr lang="en-US" sz="2400" dirty="0" smtClean="0"/>
              <a:t>General choices -- features, affinity functions, and clustering algorithms</a:t>
            </a:r>
          </a:p>
          <a:p>
            <a:pPr lvl="1"/>
            <a:r>
              <a:rPr lang="en-US" sz="2400" dirty="0" smtClean="0"/>
              <a:t>Example clustering algorithms</a:t>
            </a:r>
          </a:p>
          <a:p>
            <a:pPr lvl="2"/>
            <a:r>
              <a:rPr lang="en-US" sz="2000" dirty="0" smtClean="0"/>
              <a:t>Mean shift and mode finding: K-means, Mean shift</a:t>
            </a:r>
          </a:p>
          <a:p>
            <a:pPr lvl="2"/>
            <a:r>
              <a:rPr lang="en-US" sz="2000" dirty="0" smtClean="0"/>
              <a:t>Graph theoretic: Graph cut, normalized cuts</a:t>
            </a:r>
          </a:p>
          <a:p>
            <a:pPr>
              <a:spcBef>
                <a:spcPts val="1800"/>
              </a:spcBef>
            </a:pPr>
            <a:r>
              <a:rPr lang="en-US" sz="2800" dirty="0"/>
              <a:t>Grouping also useful for </a:t>
            </a:r>
            <a:r>
              <a:rPr lang="en-US" sz="2800" dirty="0" smtClean="0"/>
              <a:t>quantization</a:t>
            </a:r>
            <a:endParaRPr lang="en-US" sz="2800" dirty="0"/>
          </a:p>
          <a:p>
            <a:pPr lvl="1"/>
            <a:r>
              <a:rPr lang="en-US" sz="2400" dirty="0" err="1"/>
              <a:t>Texton</a:t>
            </a:r>
            <a:r>
              <a:rPr lang="en-US" sz="2400" dirty="0"/>
              <a:t> histograms for texture within local region</a:t>
            </a:r>
          </a:p>
          <a:p>
            <a:pPr lvl="1"/>
            <a:endParaRPr lang="en-US" sz="2400" dirty="0" smtClean="0"/>
          </a:p>
          <a:p>
            <a:pPr lvl="1">
              <a:buNone/>
            </a:pPr>
            <a:endParaRPr lang="en-US" sz="2400" dirty="0" smtClean="0"/>
          </a:p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1219200" y="4108076"/>
            <a:ext cx="5867400" cy="3810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0A40219-1A97-4199-8C25-861CEEC90279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0840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3"/>
          <p:cNvPicPr>
            <a:picLocks noChangeAspect="1" noChangeArrowheads="1"/>
          </p:cNvPicPr>
          <p:nvPr/>
        </p:nvPicPr>
        <p:blipFill>
          <a:blip r:embed="rId2" cstate="print"/>
          <a:srcRect l="19096" t="27779" r="40971" b="31944"/>
          <a:stretch>
            <a:fillRect/>
          </a:stretch>
        </p:blipFill>
        <p:spPr bwMode="auto">
          <a:xfrm>
            <a:off x="304800" y="2438400"/>
            <a:ext cx="4268788" cy="269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3. Hough votes </a:t>
            </a:r>
            <a:r>
              <a:rPr lang="en-US" smtClean="0">
                <a:sym typeface="Wingdings" pitchFamily="2" charset="2"/>
              </a:rPr>
              <a:t> Edges </a:t>
            </a:r>
            <a:endParaRPr lang="en-US" smtClean="0"/>
          </a:p>
        </p:txBody>
      </p:sp>
      <p:sp>
        <p:nvSpPr>
          <p:cNvPr id="47108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5257800" cy="51355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sz="2800" dirty="0" smtClean="0"/>
              <a:t>	</a:t>
            </a:r>
          </a:p>
          <a:p>
            <a:pPr>
              <a:buFont typeface="Arial" charset="0"/>
              <a:buNone/>
            </a:pPr>
            <a:r>
              <a:rPr lang="en-US" sz="2800" dirty="0" smtClean="0"/>
              <a:t>  Find peaks</a:t>
            </a:r>
          </a:p>
        </p:txBody>
      </p:sp>
      <p:pic>
        <p:nvPicPr>
          <p:cNvPr id="47109" name="Picture 2"/>
          <p:cNvPicPr>
            <a:picLocks noChangeAspect="1" noChangeArrowheads="1"/>
          </p:cNvPicPr>
          <p:nvPr/>
        </p:nvPicPr>
        <p:blipFill>
          <a:blip r:embed="rId3" cstate="print"/>
          <a:srcRect l="23016" t="15237" r="45238" b="16190"/>
          <a:stretch>
            <a:fillRect/>
          </a:stretch>
        </p:blipFill>
        <p:spPr bwMode="auto">
          <a:xfrm>
            <a:off x="4775200" y="1066800"/>
            <a:ext cx="406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-17318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Derek </a:t>
            </a:r>
            <a:r>
              <a:rPr lang="en-US" sz="1400" dirty="0" err="1" smtClean="0"/>
              <a:t>Hoiem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9048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Hough transform example</a:t>
            </a:r>
          </a:p>
        </p:txBody>
      </p:sp>
      <p:pic>
        <p:nvPicPr>
          <p:cNvPr id="4813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371600"/>
            <a:ext cx="8305800" cy="425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2" name="TextBox 4"/>
          <p:cNvSpPr txBox="1">
            <a:spLocks noChangeArrowheads="1"/>
          </p:cNvSpPr>
          <p:nvPr/>
        </p:nvSpPr>
        <p:spPr bwMode="auto">
          <a:xfrm>
            <a:off x="5497513" y="6550025"/>
            <a:ext cx="36464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solidFill>
                  <a:prstClr val="black"/>
                </a:solidFill>
              </a:rPr>
              <a:t>http://ostatic.com/files/images/ss_hough.jpg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17318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Derek </a:t>
            </a:r>
            <a:r>
              <a:rPr lang="en-US" sz="1400" dirty="0" err="1" smtClean="0"/>
              <a:t>Hoiem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9521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otball_paramspace.jpg"/>
          <p:cNvPicPr>
            <a:picLocks noChangeAspect="1"/>
          </p:cNvPicPr>
          <p:nvPr/>
        </p:nvPicPr>
        <p:blipFill>
          <a:blip r:embed="rId3" cstate="print"/>
          <a:srcRect l="12783" t="6899" r="8234" b="10164"/>
          <a:stretch>
            <a:fillRect/>
          </a:stretch>
        </p:blipFill>
        <p:spPr>
          <a:xfrm>
            <a:off x="117414" y="3357812"/>
            <a:ext cx="4060817" cy="2700124"/>
          </a:xfrm>
          <a:prstGeom prst="rect">
            <a:avLst/>
          </a:prstGeom>
        </p:spPr>
      </p:pic>
      <p:pic>
        <p:nvPicPr>
          <p:cNvPr id="3" name="Picture 2" descr="football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431787"/>
            <a:ext cx="4572000" cy="2545237"/>
          </a:xfrm>
          <a:prstGeom prst="rect">
            <a:avLst/>
          </a:prstGeom>
        </p:spPr>
      </p:pic>
      <p:pic>
        <p:nvPicPr>
          <p:cNvPr id="4" name="Picture 3" descr="football_edges.jpg"/>
          <p:cNvPicPr>
            <a:picLocks noChangeAspect="1"/>
          </p:cNvPicPr>
          <p:nvPr/>
        </p:nvPicPr>
        <p:blipFill>
          <a:blip r:embed="rId5" cstate="print"/>
          <a:srcRect l="11850" t="4406" r="11127" b="11684"/>
          <a:stretch>
            <a:fillRect/>
          </a:stretch>
        </p:blipFill>
        <p:spPr>
          <a:xfrm>
            <a:off x="4608513" y="282513"/>
            <a:ext cx="4746690" cy="2781357"/>
          </a:xfrm>
          <a:prstGeom prst="rect">
            <a:avLst/>
          </a:prstGeom>
        </p:spPr>
      </p:pic>
      <p:pic>
        <p:nvPicPr>
          <p:cNvPr id="5" name="Picture 4" descr="football_lines.jpg"/>
          <p:cNvPicPr>
            <a:picLocks noChangeAspect="1"/>
          </p:cNvPicPr>
          <p:nvPr/>
        </p:nvPicPr>
        <p:blipFill>
          <a:blip r:embed="rId6" cstate="print"/>
          <a:srcRect l="9163" t="19237" r="9893" b="26623"/>
          <a:stretch>
            <a:fillRect/>
          </a:stretch>
        </p:blipFill>
        <p:spPr>
          <a:xfrm>
            <a:off x="4272663" y="3357811"/>
            <a:ext cx="4871338" cy="26654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00617" y="5984910"/>
            <a:ext cx="4016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Showing longest segments found</a:t>
            </a:r>
          </a:p>
        </p:txBody>
      </p:sp>
      <p:sp>
        <p:nvSpPr>
          <p:cNvPr id="7" name="Oval 6"/>
          <p:cNvSpPr/>
          <p:nvPr/>
        </p:nvSpPr>
        <p:spPr>
          <a:xfrm>
            <a:off x="6172200" y="4876800"/>
            <a:ext cx="26670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696200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30831733-B0D0-47CC-8E41-1BC2273882A3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9200" y="9784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019800" y="26145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Canny edges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47700" y="602326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Vote space and top peaks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498" name="Picture 2"/>
          <p:cNvPicPr>
            <a:picLocks noChangeAspect="1" noChangeArrowheads="1"/>
          </p:cNvPicPr>
          <p:nvPr/>
        </p:nvPicPr>
        <p:blipFill>
          <a:blip r:embed="rId3" cstate="print">
            <a:lum bright="24000" contrast="18000"/>
          </a:blip>
          <a:srcRect/>
          <a:stretch>
            <a:fillRect/>
          </a:stretch>
        </p:blipFill>
        <p:spPr bwMode="auto">
          <a:xfrm>
            <a:off x="533400" y="1112838"/>
            <a:ext cx="8164513" cy="392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4343400" y="1447800"/>
            <a:ext cx="3352800" cy="3352800"/>
            <a:chOff x="2736" y="912"/>
            <a:chExt cx="2112" cy="2112"/>
          </a:xfrm>
        </p:grpSpPr>
        <p:grpSp>
          <p:nvGrpSpPr>
            <p:cNvPr id="3" name="Group 20"/>
            <p:cNvGrpSpPr>
              <a:grpSpLocks/>
            </p:cNvGrpSpPr>
            <p:nvPr/>
          </p:nvGrpSpPr>
          <p:grpSpPr bwMode="auto">
            <a:xfrm>
              <a:off x="2736" y="1584"/>
              <a:ext cx="2112" cy="768"/>
              <a:chOff x="3072" y="960"/>
              <a:chExt cx="2112" cy="768"/>
            </a:xfrm>
          </p:grpSpPr>
          <p:sp>
            <p:nvSpPr>
              <p:cNvPr id="234505" name="Line 9"/>
              <p:cNvSpPr>
                <a:spLocks noChangeShapeType="1"/>
              </p:cNvSpPr>
              <p:nvPr/>
            </p:nvSpPr>
            <p:spPr bwMode="auto">
              <a:xfrm>
                <a:off x="3072" y="960"/>
                <a:ext cx="2112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  <p:sp>
            <p:nvSpPr>
              <p:cNvPr id="234506" name="Line 10"/>
              <p:cNvSpPr>
                <a:spLocks noChangeShapeType="1"/>
              </p:cNvSpPr>
              <p:nvPr/>
            </p:nvSpPr>
            <p:spPr bwMode="auto">
              <a:xfrm>
                <a:off x="3072" y="1152"/>
                <a:ext cx="2112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  <p:sp>
            <p:nvSpPr>
              <p:cNvPr id="234507" name="Line 11"/>
              <p:cNvSpPr>
                <a:spLocks noChangeShapeType="1"/>
              </p:cNvSpPr>
              <p:nvPr/>
            </p:nvSpPr>
            <p:spPr bwMode="auto">
              <a:xfrm>
                <a:off x="3072" y="1344"/>
                <a:ext cx="2112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  <p:sp>
            <p:nvSpPr>
              <p:cNvPr id="234508" name="Line 12"/>
              <p:cNvSpPr>
                <a:spLocks noChangeShapeType="1"/>
              </p:cNvSpPr>
              <p:nvPr/>
            </p:nvSpPr>
            <p:spPr bwMode="auto">
              <a:xfrm>
                <a:off x="3072" y="1536"/>
                <a:ext cx="2112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  <p:sp>
            <p:nvSpPr>
              <p:cNvPr id="234509" name="Line 13"/>
              <p:cNvSpPr>
                <a:spLocks noChangeShapeType="1"/>
              </p:cNvSpPr>
              <p:nvPr/>
            </p:nvSpPr>
            <p:spPr bwMode="auto">
              <a:xfrm>
                <a:off x="3072" y="1728"/>
                <a:ext cx="2112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</p:grpSp>
        <p:grpSp>
          <p:nvGrpSpPr>
            <p:cNvPr id="4" name="Group 19"/>
            <p:cNvGrpSpPr>
              <a:grpSpLocks/>
            </p:cNvGrpSpPr>
            <p:nvPr/>
          </p:nvGrpSpPr>
          <p:grpSpPr bwMode="auto">
            <a:xfrm rot="5400000">
              <a:off x="2640" y="1583"/>
              <a:ext cx="2112" cy="769"/>
              <a:chOff x="3168" y="1056"/>
              <a:chExt cx="2112" cy="769"/>
            </a:xfrm>
          </p:grpSpPr>
          <p:sp>
            <p:nvSpPr>
              <p:cNvPr id="234510" name="Line 14"/>
              <p:cNvSpPr>
                <a:spLocks noChangeShapeType="1"/>
              </p:cNvSpPr>
              <p:nvPr/>
            </p:nvSpPr>
            <p:spPr bwMode="auto">
              <a:xfrm>
                <a:off x="3168" y="1056"/>
                <a:ext cx="2112" cy="1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  <p:sp>
            <p:nvSpPr>
              <p:cNvPr id="234511" name="Line 15"/>
              <p:cNvSpPr>
                <a:spLocks noChangeShapeType="1"/>
              </p:cNvSpPr>
              <p:nvPr/>
            </p:nvSpPr>
            <p:spPr bwMode="auto">
              <a:xfrm>
                <a:off x="3168" y="1248"/>
                <a:ext cx="2112" cy="1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  <p:sp>
            <p:nvSpPr>
              <p:cNvPr id="234512" name="Line 16"/>
              <p:cNvSpPr>
                <a:spLocks noChangeShapeType="1"/>
              </p:cNvSpPr>
              <p:nvPr/>
            </p:nvSpPr>
            <p:spPr bwMode="auto">
              <a:xfrm>
                <a:off x="3168" y="1440"/>
                <a:ext cx="2112" cy="1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  <p:sp>
            <p:nvSpPr>
              <p:cNvPr id="234513" name="Line 17"/>
              <p:cNvSpPr>
                <a:spLocks noChangeShapeType="1"/>
              </p:cNvSpPr>
              <p:nvPr/>
            </p:nvSpPr>
            <p:spPr bwMode="auto">
              <a:xfrm>
                <a:off x="3168" y="1632"/>
                <a:ext cx="2112" cy="1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  <p:sp>
            <p:nvSpPr>
              <p:cNvPr id="234514" name="Line 18"/>
              <p:cNvSpPr>
                <a:spLocks noChangeShapeType="1"/>
              </p:cNvSpPr>
              <p:nvPr/>
            </p:nvSpPr>
            <p:spPr bwMode="auto">
              <a:xfrm>
                <a:off x="3168" y="1824"/>
                <a:ext cx="2112" cy="1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</p:grpSp>
      </p:grpSp>
      <p:grpSp>
        <p:nvGrpSpPr>
          <p:cNvPr id="5" name="Group 23"/>
          <p:cNvGrpSpPr>
            <a:grpSpLocks/>
          </p:cNvGrpSpPr>
          <p:nvPr/>
        </p:nvGrpSpPr>
        <p:grpSpPr bwMode="auto">
          <a:xfrm>
            <a:off x="4495800" y="1600200"/>
            <a:ext cx="3352800" cy="3352800"/>
            <a:chOff x="2736" y="912"/>
            <a:chExt cx="2112" cy="2112"/>
          </a:xfrm>
        </p:grpSpPr>
        <p:grpSp>
          <p:nvGrpSpPr>
            <p:cNvPr id="6" name="Group 24"/>
            <p:cNvGrpSpPr>
              <a:grpSpLocks/>
            </p:cNvGrpSpPr>
            <p:nvPr/>
          </p:nvGrpSpPr>
          <p:grpSpPr bwMode="auto">
            <a:xfrm>
              <a:off x="2736" y="1584"/>
              <a:ext cx="2112" cy="768"/>
              <a:chOff x="3072" y="960"/>
              <a:chExt cx="2112" cy="768"/>
            </a:xfrm>
          </p:grpSpPr>
          <p:sp>
            <p:nvSpPr>
              <p:cNvPr id="234521" name="Line 25"/>
              <p:cNvSpPr>
                <a:spLocks noChangeShapeType="1"/>
              </p:cNvSpPr>
              <p:nvPr/>
            </p:nvSpPr>
            <p:spPr bwMode="auto">
              <a:xfrm>
                <a:off x="3072" y="960"/>
                <a:ext cx="2112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  <p:sp>
            <p:nvSpPr>
              <p:cNvPr id="234522" name="Line 26"/>
              <p:cNvSpPr>
                <a:spLocks noChangeShapeType="1"/>
              </p:cNvSpPr>
              <p:nvPr/>
            </p:nvSpPr>
            <p:spPr bwMode="auto">
              <a:xfrm>
                <a:off x="3072" y="1152"/>
                <a:ext cx="2112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  <p:sp>
            <p:nvSpPr>
              <p:cNvPr id="234523" name="Line 27"/>
              <p:cNvSpPr>
                <a:spLocks noChangeShapeType="1"/>
              </p:cNvSpPr>
              <p:nvPr/>
            </p:nvSpPr>
            <p:spPr bwMode="auto">
              <a:xfrm>
                <a:off x="3072" y="1344"/>
                <a:ext cx="2112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  <p:sp>
            <p:nvSpPr>
              <p:cNvPr id="234524" name="Line 28"/>
              <p:cNvSpPr>
                <a:spLocks noChangeShapeType="1"/>
              </p:cNvSpPr>
              <p:nvPr/>
            </p:nvSpPr>
            <p:spPr bwMode="auto">
              <a:xfrm>
                <a:off x="3072" y="1536"/>
                <a:ext cx="2112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  <p:sp>
            <p:nvSpPr>
              <p:cNvPr id="234525" name="Line 29"/>
              <p:cNvSpPr>
                <a:spLocks noChangeShapeType="1"/>
              </p:cNvSpPr>
              <p:nvPr/>
            </p:nvSpPr>
            <p:spPr bwMode="auto">
              <a:xfrm>
                <a:off x="3072" y="1728"/>
                <a:ext cx="2112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</p:grpSp>
        <p:grpSp>
          <p:nvGrpSpPr>
            <p:cNvPr id="7" name="Group 30"/>
            <p:cNvGrpSpPr>
              <a:grpSpLocks/>
            </p:cNvGrpSpPr>
            <p:nvPr/>
          </p:nvGrpSpPr>
          <p:grpSpPr bwMode="auto">
            <a:xfrm rot="5400000">
              <a:off x="2640" y="1583"/>
              <a:ext cx="2112" cy="769"/>
              <a:chOff x="3168" y="1056"/>
              <a:chExt cx="2112" cy="769"/>
            </a:xfrm>
          </p:grpSpPr>
          <p:sp>
            <p:nvSpPr>
              <p:cNvPr id="234527" name="Line 31"/>
              <p:cNvSpPr>
                <a:spLocks noChangeShapeType="1"/>
              </p:cNvSpPr>
              <p:nvPr/>
            </p:nvSpPr>
            <p:spPr bwMode="auto">
              <a:xfrm>
                <a:off x="3168" y="1056"/>
                <a:ext cx="2112" cy="1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  <p:sp>
            <p:nvSpPr>
              <p:cNvPr id="234528" name="Line 32"/>
              <p:cNvSpPr>
                <a:spLocks noChangeShapeType="1"/>
              </p:cNvSpPr>
              <p:nvPr/>
            </p:nvSpPr>
            <p:spPr bwMode="auto">
              <a:xfrm>
                <a:off x="3168" y="1248"/>
                <a:ext cx="2112" cy="1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  <p:sp>
            <p:nvSpPr>
              <p:cNvPr id="234529" name="Line 33"/>
              <p:cNvSpPr>
                <a:spLocks noChangeShapeType="1"/>
              </p:cNvSpPr>
              <p:nvPr/>
            </p:nvSpPr>
            <p:spPr bwMode="auto">
              <a:xfrm>
                <a:off x="3168" y="1440"/>
                <a:ext cx="2112" cy="1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  <p:sp>
            <p:nvSpPr>
              <p:cNvPr id="234530" name="Line 34"/>
              <p:cNvSpPr>
                <a:spLocks noChangeShapeType="1"/>
              </p:cNvSpPr>
              <p:nvPr/>
            </p:nvSpPr>
            <p:spPr bwMode="auto">
              <a:xfrm>
                <a:off x="3168" y="1632"/>
                <a:ext cx="2112" cy="1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  <p:sp>
            <p:nvSpPr>
              <p:cNvPr id="234531" name="Line 35"/>
              <p:cNvSpPr>
                <a:spLocks noChangeShapeType="1"/>
              </p:cNvSpPr>
              <p:nvPr/>
            </p:nvSpPr>
            <p:spPr bwMode="auto">
              <a:xfrm>
                <a:off x="3168" y="1824"/>
                <a:ext cx="2112" cy="1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</p:grpSp>
      </p:grpSp>
      <p:sp>
        <p:nvSpPr>
          <p:cNvPr id="41" name="Text Box 3"/>
          <p:cNvSpPr txBox="1">
            <a:spLocks noChangeArrowheads="1"/>
          </p:cNvSpPr>
          <p:nvPr/>
        </p:nvSpPr>
        <p:spPr bwMode="auto">
          <a:xfrm>
            <a:off x="1348653" y="5125793"/>
            <a:ext cx="2732088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Image space</a:t>
            </a:r>
          </a:p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edge coordinates</a:t>
            </a:r>
          </a:p>
        </p:txBody>
      </p:sp>
      <p:sp>
        <p:nvSpPr>
          <p:cNvPr id="42" name="Text Box 4"/>
          <p:cNvSpPr txBox="1">
            <a:spLocks noChangeArrowheads="1"/>
          </p:cNvSpPr>
          <p:nvPr/>
        </p:nvSpPr>
        <p:spPr bwMode="auto">
          <a:xfrm>
            <a:off x="6171406" y="5411136"/>
            <a:ext cx="33528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Votes</a:t>
            </a:r>
          </a:p>
        </p:txBody>
      </p:sp>
      <p:sp>
        <p:nvSpPr>
          <p:cNvPr id="43" name="Title 4"/>
          <p:cNvSpPr>
            <a:spLocks noGrp="1"/>
          </p:cNvSpPr>
          <p:nvPr>
            <p:ph type="title"/>
          </p:nvPr>
        </p:nvSpPr>
        <p:spPr>
          <a:xfrm>
            <a:off x="446031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Impact of noise on Hough</a:t>
            </a:r>
          </a:p>
        </p:txBody>
      </p:sp>
      <p:sp>
        <p:nvSpPr>
          <p:cNvPr id="48" name="Rectangle 8"/>
          <p:cNvSpPr>
            <a:spLocks noChangeArrowheads="1"/>
          </p:cNvSpPr>
          <p:nvPr/>
        </p:nvSpPr>
        <p:spPr bwMode="auto">
          <a:xfrm>
            <a:off x="2562297" y="4929968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i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Symbol" pitchFamily="18" charset="2"/>
              </a:rPr>
              <a:t>x</a:t>
            </a:r>
            <a:endParaRPr lang="en-US" i="1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Rectangle 9"/>
          <p:cNvSpPr>
            <a:spLocks noChangeArrowheads="1"/>
          </p:cNvSpPr>
          <p:nvPr/>
        </p:nvSpPr>
        <p:spPr bwMode="auto">
          <a:xfrm>
            <a:off x="408689" y="2909455"/>
            <a:ext cx="3000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i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y</a:t>
            </a:r>
          </a:p>
        </p:txBody>
      </p:sp>
      <p:sp>
        <p:nvSpPr>
          <p:cNvPr id="51" name="Rectangle 7"/>
          <p:cNvSpPr>
            <a:spLocks noChangeArrowheads="1"/>
          </p:cNvSpPr>
          <p:nvPr/>
        </p:nvSpPr>
        <p:spPr bwMode="auto">
          <a:xfrm>
            <a:off x="6476206" y="5006180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Symbol" pitchFamily="18" charset="2"/>
              </a:rPr>
              <a:t></a:t>
            </a:r>
            <a:endParaRPr lang="en-US" i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8640004" y="2869769"/>
            <a:ext cx="609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i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d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88142" y="6131281"/>
            <a:ext cx="9347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2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What difficulty does this present for an implementation?</a:t>
            </a:r>
          </a:p>
        </p:txBody>
      </p:sp>
    </p:spTree>
    <p:extLst>
      <p:ext uri="{BB962C8B-B14F-4D97-AF65-F5344CB8AC3E}">
        <p14:creationId xmlns:p14="http://schemas.microsoft.com/office/powerpoint/2010/main" val="419098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752" y="1347759"/>
            <a:ext cx="6946900" cy="351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1517628" y="4808537"/>
            <a:ext cx="2732088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Image space</a:t>
            </a:r>
          </a:p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edge coordinates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032520" y="4926033"/>
            <a:ext cx="33528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Votes</a:t>
            </a:r>
          </a:p>
        </p:txBody>
      </p:sp>
      <p:sp>
        <p:nvSpPr>
          <p:cNvPr id="7" name="Title 4"/>
          <p:cNvSpPr txBox="1">
            <a:spLocks/>
          </p:cNvSpPr>
          <p:nvPr/>
        </p:nvSpPr>
        <p:spPr bwMode="auto">
          <a:xfrm>
            <a:off x="446031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>
                <a:solidFill>
                  <a:srgbClr val="000000"/>
                </a:solidFill>
                <a:latin typeface="Arial"/>
                <a:ea typeface="+mn-ea"/>
                <a:cs typeface="+mn-cs"/>
              </a:rPr>
              <a:t>Impact of noise on Hough</a:t>
            </a:r>
            <a:endParaRPr lang="en-US" sz="44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7213" y="5715000"/>
            <a:ext cx="7594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2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Here, everything appears to be “noise”, or random edge points, but we still see peaks in the vote space.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F36629A-99BA-43CE-910B-DE79E020FC06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Extensions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5486400"/>
          </a:xfrm>
        </p:spPr>
        <p:txBody>
          <a:bodyPr/>
          <a:lstStyle/>
          <a:p>
            <a:pPr marL="457200" indent="-457200" eaLnBrk="1" hangingPunct="1">
              <a:buFontTx/>
              <a:buNone/>
            </a:pPr>
            <a:r>
              <a:rPr lang="en-US" sz="2000" dirty="0" smtClean="0"/>
              <a:t>Extension 1:  Use the image gradient</a:t>
            </a:r>
          </a:p>
          <a:p>
            <a:pPr marL="838200" lvl="1" indent="-381000" eaLnBrk="1" hangingPunct="1">
              <a:buFontTx/>
              <a:buAutoNum type="arabicPeriod"/>
            </a:pPr>
            <a:r>
              <a:rPr lang="en-US" sz="1800" dirty="0" smtClean="0"/>
              <a:t>same</a:t>
            </a:r>
          </a:p>
          <a:p>
            <a:pPr marL="838200" lvl="1" indent="-381000" eaLnBrk="1" hangingPunct="1">
              <a:buFontTx/>
              <a:buAutoNum type="arabicPeriod"/>
            </a:pPr>
            <a:r>
              <a:rPr lang="en-US" sz="1800" dirty="0" smtClean="0"/>
              <a:t>for each edge point I[</a:t>
            </a:r>
            <a:r>
              <a:rPr lang="en-US" sz="1800" dirty="0" err="1" smtClean="0"/>
              <a:t>x,y</a:t>
            </a:r>
            <a:r>
              <a:rPr lang="en-US" sz="1800" dirty="0" smtClean="0"/>
              <a:t>] in the image</a:t>
            </a:r>
          </a:p>
          <a:p>
            <a:pPr marL="1238250" lvl="2" indent="-381000" eaLnBrk="1" hangingPunct="1">
              <a:spcBef>
                <a:spcPts val="0"/>
              </a:spcBef>
              <a:buNone/>
            </a:pPr>
            <a:r>
              <a:rPr lang="en-US" sz="2200" dirty="0" smtClean="0">
                <a:solidFill>
                  <a:srgbClr val="C00000"/>
                </a:solidFill>
              </a:rPr>
              <a:t>    </a:t>
            </a:r>
            <a:r>
              <a:rPr lang="en-US" sz="2000" dirty="0" smtClean="0">
                <a:solidFill>
                  <a:srgbClr val="C00000"/>
                </a:solidFill>
                <a:sym typeface="Symbol" pitchFamily="18" charset="2"/>
              </a:rPr>
              <a:t> = gradient at (</a:t>
            </a:r>
            <a:r>
              <a:rPr lang="en-US" sz="2000" dirty="0" err="1" smtClean="0">
                <a:solidFill>
                  <a:srgbClr val="C00000"/>
                </a:solidFill>
                <a:sym typeface="Symbol" pitchFamily="18" charset="2"/>
              </a:rPr>
              <a:t>x,y</a:t>
            </a:r>
            <a:r>
              <a:rPr lang="en-US" sz="2000" dirty="0" smtClean="0">
                <a:solidFill>
                  <a:srgbClr val="C00000"/>
                </a:solidFill>
                <a:sym typeface="Symbol" pitchFamily="18" charset="2"/>
              </a:rPr>
              <a:t>)</a:t>
            </a:r>
          </a:p>
          <a:p>
            <a:pPr marL="1238250" lvl="2" indent="-381000" eaLnBrk="1" hangingPunct="1">
              <a:buNone/>
            </a:pPr>
            <a:endParaRPr lang="en-US" sz="2200" dirty="0" smtClean="0"/>
          </a:p>
          <a:p>
            <a:pPr marL="1257300" lvl="2" indent="-342900" eaLnBrk="1" hangingPunct="1">
              <a:spcBef>
                <a:spcPts val="0"/>
              </a:spcBef>
              <a:buFontTx/>
              <a:buNone/>
            </a:pPr>
            <a:r>
              <a:rPr lang="en-US" sz="1800" dirty="0" smtClean="0"/>
              <a:t>    H[d, </a:t>
            </a:r>
            <a:r>
              <a:rPr lang="en-US" dirty="0" smtClean="0">
                <a:sym typeface="Symbol" pitchFamily="18" charset="2"/>
              </a:rPr>
              <a:t></a:t>
            </a:r>
            <a:r>
              <a:rPr lang="en-US" sz="1800" dirty="0" smtClean="0"/>
              <a:t>] += 1</a:t>
            </a:r>
          </a:p>
          <a:p>
            <a:pPr marL="838200" lvl="1" indent="-381000" eaLnBrk="1" hangingPunct="1">
              <a:buFontTx/>
              <a:buAutoNum type="arabicPeriod"/>
            </a:pPr>
            <a:r>
              <a:rPr lang="en-US" sz="1800" dirty="0" smtClean="0"/>
              <a:t>same</a:t>
            </a:r>
          </a:p>
          <a:p>
            <a:pPr marL="838200" lvl="1" indent="-381000" eaLnBrk="1" hangingPunct="1">
              <a:buFontTx/>
              <a:buAutoNum type="arabicPeriod"/>
            </a:pPr>
            <a:r>
              <a:rPr lang="en-US" sz="1800" dirty="0" smtClean="0"/>
              <a:t>same</a:t>
            </a:r>
          </a:p>
          <a:p>
            <a:pPr marL="457200" indent="-457200" eaLnBrk="1" hangingPunct="1">
              <a:buFontTx/>
              <a:buNone/>
            </a:pPr>
            <a:r>
              <a:rPr lang="en-US" sz="2000" dirty="0" smtClean="0"/>
              <a:t>(Reduces degrees of freedom)</a:t>
            </a:r>
          </a:p>
          <a:p>
            <a:pPr marL="457200" indent="-457200" eaLnBrk="1" hangingPunct="1">
              <a:buFontTx/>
              <a:buNone/>
            </a:pPr>
            <a:endParaRPr lang="en-US" sz="2000" dirty="0" smtClean="0"/>
          </a:p>
          <a:p>
            <a:pPr marL="457200" indent="-457200" eaLnBrk="1" hangingPunct="1">
              <a:buFontTx/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Extension 2</a:t>
            </a:r>
          </a:p>
          <a:p>
            <a:pPr marL="838200" lvl="1" indent="-381000" eaLnBrk="1" hangingPunct="1"/>
            <a:r>
              <a:rPr lang="en-US" sz="1800" dirty="0" smtClean="0">
                <a:solidFill>
                  <a:schemeClr val="bg1"/>
                </a:solidFill>
              </a:rPr>
              <a:t>give more votes for stronger edges</a:t>
            </a:r>
          </a:p>
          <a:p>
            <a:pPr marL="457200" indent="-457200" eaLnBrk="1" hangingPunct="1">
              <a:buFontTx/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Extension 3</a:t>
            </a:r>
          </a:p>
          <a:p>
            <a:pPr marL="838200" lvl="1" indent="-381000" eaLnBrk="1" hangingPunct="1"/>
            <a:r>
              <a:rPr lang="en-US" sz="1800" dirty="0" smtClean="0">
                <a:solidFill>
                  <a:schemeClr val="bg1"/>
                </a:solidFill>
              </a:rPr>
              <a:t>change the sampling of (d, </a:t>
            </a:r>
            <a:r>
              <a:rPr lang="en-US" sz="1800" dirty="0" smtClean="0">
                <a:solidFill>
                  <a:schemeClr val="bg1"/>
                </a:solidFill>
                <a:sym typeface="Symbol" pitchFamily="18" charset="2"/>
              </a:rPr>
              <a:t>) to give more/less resolution</a:t>
            </a:r>
            <a:endParaRPr lang="en-US" sz="1800" dirty="0" smtClean="0">
              <a:solidFill>
                <a:schemeClr val="bg1"/>
              </a:solidFill>
            </a:endParaRPr>
          </a:p>
          <a:p>
            <a:pPr marL="457200" indent="-457200" eaLnBrk="1" hangingPunct="1">
              <a:buFontTx/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Extension 4</a:t>
            </a:r>
          </a:p>
          <a:p>
            <a:pPr marL="838200" lvl="1" indent="-381000" eaLnBrk="1" hangingPunct="1"/>
            <a:r>
              <a:rPr lang="en-US" sz="1800" dirty="0" smtClean="0">
                <a:solidFill>
                  <a:schemeClr val="bg1"/>
                </a:solidFill>
              </a:rPr>
              <a:t>The same procedure can be used with circles, squares, or any other shape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6105546" y="2133600"/>
            <a:ext cx="2352654" cy="828654"/>
            <a:chOff x="3840" y="1392"/>
            <a:chExt cx="1632" cy="624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840" y="1392"/>
              <a:ext cx="1632" cy="624"/>
              <a:chOff x="3840" y="1776"/>
              <a:chExt cx="1632" cy="624"/>
            </a:xfrm>
          </p:grpSpPr>
          <p:grpSp>
            <p:nvGrpSpPr>
              <p:cNvPr id="4" name="Group 5"/>
              <p:cNvGrpSpPr>
                <a:grpSpLocks/>
              </p:cNvGrpSpPr>
              <p:nvPr/>
            </p:nvGrpSpPr>
            <p:grpSpPr bwMode="auto">
              <a:xfrm>
                <a:off x="3840" y="1776"/>
                <a:ext cx="1632" cy="624"/>
                <a:chOff x="3840" y="1776"/>
                <a:chExt cx="1632" cy="624"/>
              </a:xfrm>
            </p:grpSpPr>
            <p:grpSp>
              <p:nvGrpSpPr>
                <p:cNvPr id="5" name="Group 6"/>
                <p:cNvGrpSpPr>
                  <a:grpSpLocks/>
                </p:cNvGrpSpPr>
                <p:nvPr/>
              </p:nvGrpSpPr>
              <p:grpSpPr bwMode="auto">
                <a:xfrm>
                  <a:off x="3840" y="1776"/>
                  <a:ext cx="624" cy="624"/>
                  <a:chOff x="3840" y="1776"/>
                  <a:chExt cx="624" cy="624"/>
                </a:xfrm>
              </p:grpSpPr>
              <p:sp>
                <p:nvSpPr>
                  <p:cNvPr id="15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3840" y="1776"/>
                    <a:ext cx="624" cy="624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chemeClr val="tx1"/>
                      </a:gs>
                      <a:gs pos="100000">
                        <a:schemeClr val="tx1">
                          <a:gamma/>
                          <a:tint val="0"/>
                          <a:invGamma/>
                        </a:schemeClr>
                      </a:gs>
                    </a:gsLst>
                    <a:lin ang="18900000" scaled="1"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800" b="1" kern="1200">
                      <a:solidFill>
                        <a:srgbClr val="000000"/>
                      </a:solidFill>
                      <a:latin typeface="Arial" pitchFamily="34" charset="0"/>
                      <a:ea typeface="+mn-ea"/>
                      <a:cs typeface="Arial" pitchFamily="34" charset="0"/>
                    </a:endParaRPr>
                  </a:p>
                </p:txBody>
              </p:sp>
              <p:sp>
                <p:nvSpPr>
                  <p:cNvPr id="16" name="Line 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161" y="1872"/>
                    <a:ext cx="207" cy="207"/>
                  </a:xfrm>
                  <a:prstGeom prst="lin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800" b="1" kern="1200">
                      <a:solidFill>
                        <a:srgbClr val="000000"/>
                      </a:solidFill>
                      <a:latin typeface="Arial" pitchFamily="34" charset="0"/>
                      <a:ea typeface="+mn-ea"/>
                      <a:cs typeface="Arial" pitchFamily="34" charset="0"/>
                    </a:endParaRPr>
                  </a:p>
                </p:txBody>
              </p:sp>
            </p:grpSp>
            <p:pic>
              <p:nvPicPr>
                <p:cNvPr id="14" name="Picture 9" descr="Edittex"/>
                <p:cNvPicPr>
                  <a:picLocks noChangeAspect="1" noChangeArrowheads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4505" y="1824"/>
                  <a:ext cx="967" cy="2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sp>
            <p:nvSpPr>
              <p:cNvPr id="12" name="Oval 10"/>
              <p:cNvSpPr>
                <a:spLocks noChangeArrowheads="1"/>
              </p:cNvSpPr>
              <p:nvPr/>
            </p:nvSpPr>
            <p:spPr bwMode="auto">
              <a:xfrm>
                <a:off x="4128" y="2064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</p:grpSp>
        <p:grpSp>
          <p:nvGrpSpPr>
            <p:cNvPr id="6" name="Group 11"/>
            <p:cNvGrpSpPr>
              <a:grpSpLocks/>
            </p:cNvGrpSpPr>
            <p:nvPr/>
          </p:nvGrpSpPr>
          <p:grpSpPr bwMode="auto">
            <a:xfrm>
              <a:off x="4146" y="1399"/>
              <a:ext cx="306" cy="321"/>
              <a:chOff x="4152" y="1776"/>
              <a:chExt cx="306" cy="321"/>
            </a:xfrm>
          </p:grpSpPr>
          <p:sp>
            <p:nvSpPr>
              <p:cNvPr id="7" name="Line 12"/>
              <p:cNvSpPr>
                <a:spLocks noChangeShapeType="1"/>
              </p:cNvSpPr>
              <p:nvPr/>
            </p:nvSpPr>
            <p:spPr bwMode="auto">
              <a:xfrm>
                <a:off x="4155" y="2088"/>
                <a:ext cx="30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8" name="Line 13"/>
              <p:cNvSpPr>
                <a:spLocks noChangeShapeType="1"/>
              </p:cNvSpPr>
              <p:nvPr/>
            </p:nvSpPr>
            <p:spPr bwMode="auto">
              <a:xfrm flipV="1">
                <a:off x="4152" y="1776"/>
                <a:ext cx="0" cy="3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9" name="Freeform 14"/>
              <p:cNvSpPr>
                <a:spLocks/>
              </p:cNvSpPr>
              <p:nvPr/>
            </p:nvSpPr>
            <p:spPr bwMode="auto">
              <a:xfrm flipV="1">
                <a:off x="4216" y="2032"/>
                <a:ext cx="27" cy="51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24" y="33"/>
                  </a:cxn>
                  <a:cxn ang="0">
                    <a:pos x="0" y="51"/>
                  </a:cxn>
                </a:cxnLst>
                <a:rect l="0" t="0" r="r" b="b"/>
                <a:pathLst>
                  <a:path w="27" h="51">
                    <a:moveTo>
                      <a:pt x="18" y="0"/>
                    </a:moveTo>
                    <a:cubicBezTo>
                      <a:pt x="22" y="12"/>
                      <a:pt x="27" y="25"/>
                      <a:pt x="24" y="33"/>
                    </a:cubicBezTo>
                    <a:cubicBezTo>
                      <a:pt x="21" y="41"/>
                      <a:pt x="10" y="46"/>
                      <a:pt x="0" y="51"/>
                    </a:cubicBez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pic>
            <p:nvPicPr>
              <p:cNvPr id="10" name="Picture 15" descr="Edittex"/>
              <p:cNvPicPr>
                <a:picLocks noChangeAspect="1" noChangeArrowheads="1"/>
              </p:cNvPicPr>
              <p:nvPr>
                <p:custDataLst>
                  <p:tags r:id="rId3"/>
                </p:custDataLst>
              </p:nvPr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4299" y="1968"/>
                <a:ext cx="69" cy="1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graphicFrame>
        <p:nvGraphicFramePr>
          <p:cNvPr id="11265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981917"/>
              </p:ext>
            </p:extLst>
          </p:nvPr>
        </p:nvGraphicFramePr>
        <p:xfrm>
          <a:off x="1857375" y="3400425"/>
          <a:ext cx="2471738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78" name="Equation" r:id="rId9" imgW="1231560" imgH="203040" progId="Equation.3">
                  <p:embed/>
                </p:oleObj>
              </mc:Choice>
              <mc:Fallback>
                <p:oleObj name="Equation" r:id="rId9" imgW="1231560" imgH="203040" progId="Equation.3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7375" y="3400425"/>
                        <a:ext cx="2471738" cy="39528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142059" y="3181332"/>
            <a:ext cx="2362200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73018B4-3933-4F62-A5FA-67D0DCE8653B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685800" y="1062335"/>
            <a:ext cx="73533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Recall: when we detect </a:t>
            </a:r>
            <a:r>
              <a:rPr lang="en-US" sz="2000" dirty="0" smtClean="0"/>
              <a:t>an edge </a:t>
            </a:r>
            <a:r>
              <a:rPr lang="en-US" sz="2000" dirty="0"/>
              <a:t>point, we also know </a:t>
            </a:r>
            <a:r>
              <a:rPr lang="en-US" sz="2000" dirty="0" smtClean="0"/>
              <a:t>its gradient </a:t>
            </a:r>
            <a:r>
              <a:rPr lang="en-US" sz="2000" dirty="0"/>
              <a:t>direction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Extensions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5486400"/>
          </a:xfrm>
        </p:spPr>
        <p:txBody>
          <a:bodyPr/>
          <a:lstStyle/>
          <a:p>
            <a:pPr marL="457200" indent="-457200" eaLnBrk="1" hangingPunct="1">
              <a:buFontTx/>
              <a:buNone/>
            </a:pPr>
            <a:r>
              <a:rPr lang="en-US" sz="2000" dirty="0" smtClean="0"/>
              <a:t>Extension 1:  Use the image gradient</a:t>
            </a:r>
          </a:p>
          <a:p>
            <a:pPr marL="838200" lvl="1" indent="-381000" eaLnBrk="1" hangingPunct="1">
              <a:buFontTx/>
              <a:buAutoNum type="arabicPeriod"/>
            </a:pPr>
            <a:r>
              <a:rPr lang="en-US" sz="1800" dirty="0" smtClean="0"/>
              <a:t>same</a:t>
            </a:r>
          </a:p>
          <a:p>
            <a:pPr marL="838200" lvl="1" indent="-381000" eaLnBrk="1" hangingPunct="1">
              <a:buFontTx/>
              <a:buAutoNum type="arabicPeriod"/>
            </a:pPr>
            <a:r>
              <a:rPr lang="en-US" sz="1800" dirty="0" smtClean="0"/>
              <a:t>for each edge point I[</a:t>
            </a:r>
            <a:r>
              <a:rPr lang="en-US" sz="1800" dirty="0" err="1" smtClean="0"/>
              <a:t>x,y</a:t>
            </a:r>
            <a:r>
              <a:rPr lang="en-US" sz="1800" dirty="0" smtClean="0"/>
              <a:t>] in the image</a:t>
            </a:r>
          </a:p>
          <a:p>
            <a:pPr marL="1257300" lvl="2" indent="-342900" eaLnBrk="1" hangingPunct="1">
              <a:buFontTx/>
              <a:buNone/>
            </a:pPr>
            <a:r>
              <a:rPr lang="en-US" sz="1800" dirty="0" smtClean="0"/>
              <a:t>        compute unique (d, </a:t>
            </a:r>
            <a:r>
              <a:rPr lang="en-US" sz="1800" dirty="0" smtClean="0">
                <a:sym typeface="Symbol" pitchFamily="18" charset="2"/>
              </a:rPr>
              <a:t></a:t>
            </a:r>
            <a:r>
              <a:rPr lang="en-US" sz="1600" dirty="0" smtClean="0">
                <a:sym typeface="Symbol" pitchFamily="18" charset="2"/>
              </a:rPr>
              <a:t>) </a:t>
            </a:r>
            <a:r>
              <a:rPr lang="en-US" sz="1800" dirty="0" smtClean="0">
                <a:sym typeface="Symbol" pitchFamily="18" charset="2"/>
              </a:rPr>
              <a:t>based on image gradient at (</a:t>
            </a:r>
            <a:r>
              <a:rPr lang="en-US" sz="1800" dirty="0" err="1" smtClean="0">
                <a:sym typeface="Symbol" pitchFamily="18" charset="2"/>
              </a:rPr>
              <a:t>x,y</a:t>
            </a:r>
            <a:r>
              <a:rPr lang="en-US" sz="1800" dirty="0" smtClean="0">
                <a:sym typeface="Symbol" pitchFamily="18" charset="2"/>
              </a:rPr>
              <a:t>)</a:t>
            </a:r>
            <a:r>
              <a:rPr lang="en-US" sz="1800" dirty="0" smtClean="0"/>
              <a:t> </a:t>
            </a:r>
          </a:p>
          <a:p>
            <a:pPr marL="1371600" lvl="3" indent="0" eaLnBrk="1" hangingPunct="1">
              <a:buFontTx/>
              <a:buNone/>
            </a:pPr>
            <a:r>
              <a:rPr lang="en-US" sz="1800" dirty="0" smtClean="0"/>
              <a:t> H[d, </a:t>
            </a:r>
            <a:r>
              <a:rPr lang="en-US" sz="1800" dirty="0" smtClean="0">
                <a:sym typeface="Symbol" pitchFamily="18" charset="2"/>
              </a:rPr>
              <a:t></a:t>
            </a:r>
            <a:r>
              <a:rPr lang="en-US" sz="1800" dirty="0" smtClean="0"/>
              <a:t>] += 1</a:t>
            </a:r>
          </a:p>
          <a:p>
            <a:pPr marL="838200" lvl="1" indent="-381000" eaLnBrk="1" hangingPunct="1">
              <a:buFontTx/>
              <a:buAutoNum type="arabicPeriod"/>
            </a:pPr>
            <a:r>
              <a:rPr lang="en-US" sz="1800" dirty="0" smtClean="0"/>
              <a:t>same</a:t>
            </a:r>
          </a:p>
          <a:p>
            <a:pPr marL="838200" lvl="1" indent="-381000" eaLnBrk="1" hangingPunct="1">
              <a:buFontTx/>
              <a:buAutoNum type="arabicPeriod"/>
            </a:pPr>
            <a:r>
              <a:rPr lang="en-US" sz="1800" dirty="0" smtClean="0"/>
              <a:t>same</a:t>
            </a:r>
          </a:p>
          <a:p>
            <a:pPr marL="457200" indent="-457200" eaLnBrk="1" hangingPunct="1">
              <a:buFontTx/>
              <a:buNone/>
            </a:pPr>
            <a:r>
              <a:rPr lang="en-US" sz="2000" dirty="0" smtClean="0"/>
              <a:t>(Reduces degrees of freedom)</a:t>
            </a:r>
          </a:p>
          <a:p>
            <a:pPr marL="457200" indent="-457200" eaLnBrk="1" hangingPunct="1">
              <a:buFontTx/>
              <a:buNone/>
            </a:pPr>
            <a:endParaRPr lang="en-US" sz="1600" dirty="0" smtClean="0"/>
          </a:p>
          <a:p>
            <a:pPr marL="457200" indent="-457200" eaLnBrk="1" hangingPunct="1">
              <a:buFontTx/>
              <a:buNone/>
            </a:pPr>
            <a:r>
              <a:rPr lang="en-US" sz="2000" dirty="0" smtClean="0"/>
              <a:t>Extension 2</a:t>
            </a:r>
          </a:p>
          <a:p>
            <a:pPr marL="838200" lvl="1" indent="-381000" eaLnBrk="1" hangingPunct="1"/>
            <a:r>
              <a:rPr lang="en-US" sz="1800" dirty="0" smtClean="0"/>
              <a:t>give more votes for stronger edges (use magnitude of gradient)</a:t>
            </a:r>
          </a:p>
          <a:p>
            <a:pPr marL="457200" indent="-457200" eaLnBrk="1" hangingPunct="1">
              <a:buFontTx/>
              <a:buNone/>
            </a:pPr>
            <a:r>
              <a:rPr lang="en-US" sz="2000" dirty="0" smtClean="0"/>
              <a:t>Extension 3</a:t>
            </a:r>
          </a:p>
          <a:p>
            <a:pPr marL="838200" lvl="1" indent="-381000" eaLnBrk="1" hangingPunct="1"/>
            <a:r>
              <a:rPr lang="en-US" sz="1800" dirty="0" smtClean="0"/>
              <a:t>change the sampling of (d, </a:t>
            </a:r>
            <a:r>
              <a:rPr lang="en-US" sz="1800" dirty="0" smtClean="0">
                <a:sym typeface="Symbol" pitchFamily="18" charset="2"/>
              </a:rPr>
              <a:t>) to give more/less resolution</a:t>
            </a:r>
            <a:endParaRPr lang="en-US" sz="1800" dirty="0" smtClean="0"/>
          </a:p>
          <a:p>
            <a:pPr marL="457200" indent="-457200" eaLnBrk="1" hangingPunct="1">
              <a:buFontTx/>
              <a:buNone/>
            </a:pPr>
            <a:r>
              <a:rPr lang="en-US" sz="2000" dirty="0" smtClean="0"/>
              <a:t>Extension 4</a:t>
            </a:r>
          </a:p>
          <a:p>
            <a:pPr marL="838200" lvl="1" indent="-381000" eaLnBrk="1" hangingPunct="1"/>
            <a:r>
              <a:rPr lang="en-US" sz="1800" dirty="0" smtClean="0"/>
              <a:t>The same procedure can be used with circles, squares, or any other shape…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3800" y="6553200"/>
            <a:ext cx="30480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smtClean="0"/>
              <a:t>Source: Steve Seitz</a:t>
            </a:r>
            <a:endParaRPr lang="en-US" sz="13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73018B4-3933-4F62-A5FA-67D0DCE8653B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36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>
          <a:xfrm>
            <a:off x="519057" y="0"/>
            <a:ext cx="8229600" cy="1143000"/>
          </a:xfrm>
        </p:spPr>
        <p:txBody>
          <a:bodyPr/>
          <a:lstStyle/>
          <a:p>
            <a:r>
              <a:rPr lang="en-US" dirty="0" smtClean="0"/>
              <a:t>Hough transform for circles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057" y="2297097"/>
            <a:ext cx="8229600" cy="4525962"/>
          </a:xfrm>
        </p:spPr>
        <p:txBody>
          <a:bodyPr/>
          <a:lstStyle/>
          <a:p>
            <a:r>
              <a:rPr lang="en-US" sz="2400" dirty="0" smtClean="0"/>
              <a:t>For a fixed radius </a:t>
            </a:r>
            <a:r>
              <a:rPr lang="en-US" sz="2400" dirty="0" err="1" smtClean="0"/>
              <a:t>r</a:t>
            </a:r>
            <a:endParaRPr lang="en-US" sz="2400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19057" y="1165194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Circle: center (</a:t>
            </a:r>
            <a:r>
              <a:rPr lang="en-US" sz="2400" kern="1200" dirty="0" err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a,b</a:t>
            </a:r>
            <a:r>
              <a:rPr lang="en-US" sz="2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) and radius r</a:t>
            </a:r>
          </a:p>
          <a:p>
            <a:pPr marL="742950" lvl="1" indent="-285750" algn="l" rtl="0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 kern="12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2709837" y="1639863"/>
          <a:ext cx="32766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48" name="Equation" r:id="rId4" imgW="1473200" imgH="241300" progId="Equation.3">
                  <p:embed/>
                </p:oleObj>
              </mc:Choice>
              <mc:Fallback>
                <p:oleObj name="Equation" r:id="rId4" imgW="1473200" imgH="241300" progId="Equation.3">
                  <p:embed/>
                  <p:pic>
                    <p:nvPicPr>
                      <p:cNvPr id="0" name="Picture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9837" y="1639863"/>
                        <a:ext cx="327660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3" name="Text Box 9"/>
          <p:cNvSpPr txBox="1">
            <a:spLocks noChangeArrowheads="1"/>
          </p:cNvSpPr>
          <p:nvPr/>
        </p:nvSpPr>
        <p:spPr bwMode="auto">
          <a:xfrm>
            <a:off x="1601843" y="6086471"/>
            <a:ext cx="2286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Image space</a:t>
            </a:r>
          </a:p>
        </p:txBody>
      </p:sp>
      <p:pic>
        <p:nvPicPr>
          <p:cNvPr id="9" name="Picture 8" descr="img007"/>
          <p:cNvPicPr>
            <a:picLocks noChangeAspect="1" noChangeArrowheads="1"/>
          </p:cNvPicPr>
          <p:nvPr/>
        </p:nvPicPr>
        <p:blipFill>
          <a:blip r:embed="rId6" cstate="print"/>
          <a:srcRect r="52785"/>
          <a:stretch>
            <a:fillRect/>
          </a:stretch>
        </p:blipFill>
        <p:spPr bwMode="auto">
          <a:xfrm>
            <a:off x="847674" y="3081375"/>
            <a:ext cx="372898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 bwMode="auto">
          <a:xfrm rot="16200000">
            <a:off x="6306369" y="5017315"/>
            <a:ext cx="365130" cy="200821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032" name="Text Box 8"/>
          <p:cNvSpPr txBox="1">
            <a:spLocks noChangeArrowheads="1"/>
          </p:cNvSpPr>
          <p:nvPr/>
        </p:nvSpPr>
        <p:spPr bwMode="auto">
          <a:xfrm>
            <a:off x="6069033" y="6057936"/>
            <a:ext cx="2286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Hough space</a:t>
            </a:r>
          </a:p>
        </p:txBody>
      </p:sp>
      <p:cxnSp>
        <p:nvCxnSpPr>
          <p:cNvPr id="24" name="Straight Arrow Connector 23"/>
          <p:cNvCxnSpPr/>
          <p:nvPr/>
        </p:nvCxnSpPr>
        <p:spPr bwMode="auto">
          <a:xfrm rot="5400000" flipH="1" flipV="1">
            <a:off x="4097331" y="4487877"/>
            <a:ext cx="2848014" cy="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/>
          <p:nvPr/>
        </p:nvCxnSpPr>
        <p:spPr bwMode="auto">
          <a:xfrm flipV="1">
            <a:off x="5521338" y="5911884"/>
            <a:ext cx="2951208" cy="634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5123" name="Object 2"/>
          <p:cNvGraphicFramePr>
            <a:graphicFrameLocks noChangeAspect="1"/>
          </p:cNvGraphicFramePr>
          <p:nvPr/>
        </p:nvGraphicFramePr>
        <p:xfrm>
          <a:off x="8113761" y="5984910"/>
          <a:ext cx="392048" cy="4316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49" name="Equation" r:id="rId7" imgW="126835" imgH="139518" progId="Equation.3">
                  <p:embed/>
                </p:oleObj>
              </mc:Choice>
              <mc:Fallback>
                <p:oleObj name="Equation" r:id="rId7" imgW="126835" imgH="139518" progId="Equation.3">
                  <p:embed/>
                  <p:pic>
                    <p:nvPicPr>
                      <p:cNvPr id="0" name="Picture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3761" y="5984910"/>
                        <a:ext cx="392048" cy="4316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" name="Object 2"/>
          <p:cNvGraphicFramePr>
            <a:graphicFrameLocks noChangeAspect="1"/>
          </p:cNvGraphicFramePr>
          <p:nvPr/>
        </p:nvGraphicFramePr>
        <p:xfrm>
          <a:off x="4973638" y="3005138"/>
          <a:ext cx="392112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50" name="Equation" r:id="rId9" imgW="126725" imgH="177415" progId="Equation.3">
                  <p:embed/>
                </p:oleObj>
              </mc:Choice>
              <mc:Fallback>
                <p:oleObj name="Equation" r:id="rId9" imgW="126725" imgH="177415" progId="Equation.3">
                  <p:embed/>
                  <p:pic>
                    <p:nvPicPr>
                      <p:cNvPr id="0" name="Picture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3638" y="3005138"/>
                        <a:ext cx="392112" cy="550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Oval 13"/>
          <p:cNvSpPr/>
          <p:nvPr/>
        </p:nvSpPr>
        <p:spPr bwMode="auto">
          <a:xfrm>
            <a:off x="2162141" y="4560903"/>
            <a:ext cx="693747" cy="438156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596390"/>
            <a:ext cx="4343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Adapted by Devi Parikh from: Kristen </a:t>
            </a:r>
            <a:r>
              <a:rPr lang="en-US" sz="1100" dirty="0" err="1" smtClean="0"/>
              <a:t>Grauman</a:t>
            </a:r>
            <a:endParaRPr lang="en-US" sz="110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00800" y="1295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Equation of circle?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400800" y="2438400"/>
            <a:ext cx="236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Equation of set of circles that all pass through a point?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1033" grpId="0"/>
      <p:bldP spid="12" grpId="0" animBg="1"/>
      <p:bldP spid="1032" grpId="0"/>
      <p:bldP spid="17" grpId="0"/>
      <p:bldP spid="18" grpId="0"/>
      <p:bldP spid="18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>
          <a:xfrm>
            <a:off x="519057" y="0"/>
            <a:ext cx="8229600" cy="1143000"/>
          </a:xfrm>
        </p:spPr>
        <p:txBody>
          <a:bodyPr/>
          <a:lstStyle/>
          <a:p>
            <a:r>
              <a:rPr lang="en-US" dirty="0" smtClean="0"/>
              <a:t>Hough transform for circles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057" y="2297097"/>
            <a:ext cx="8229600" cy="4525962"/>
          </a:xfrm>
        </p:spPr>
        <p:txBody>
          <a:bodyPr/>
          <a:lstStyle/>
          <a:p>
            <a:r>
              <a:rPr lang="en-US" sz="2400" dirty="0" smtClean="0"/>
              <a:t>For a fixed radius </a:t>
            </a:r>
            <a:r>
              <a:rPr lang="en-US" sz="2400" dirty="0" err="1" smtClean="0"/>
              <a:t>r</a:t>
            </a:r>
            <a:endParaRPr lang="en-US" sz="2400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19057" y="1165194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Circle: center (</a:t>
            </a:r>
            <a:r>
              <a:rPr lang="en-US" sz="2400" kern="1200" dirty="0" err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a,b</a:t>
            </a:r>
            <a:r>
              <a:rPr lang="en-US" sz="2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) and radius r</a:t>
            </a:r>
          </a:p>
          <a:p>
            <a:pPr marL="742950" lvl="1" indent="-285750" algn="l" rtl="0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 kern="12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2709837" y="1639863"/>
          <a:ext cx="32766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26" name="Equation" r:id="rId4" imgW="1473200" imgH="241300" progId="Equation.3">
                  <p:embed/>
                </p:oleObj>
              </mc:Choice>
              <mc:Fallback>
                <p:oleObj name="Equation" r:id="rId4" imgW="1473200" imgH="241300" progId="Equation.3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9837" y="1639863"/>
                        <a:ext cx="327660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3" name="Text Box 9"/>
          <p:cNvSpPr txBox="1">
            <a:spLocks noChangeArrowheads="1"/>
          </p:cNvSpPr>
          <p:nvPr/>
        </p:nvSpPr>
        <p:spPr bwMode="auto">
          <a:xfrm>
            <a:off x="1601843" y="6086471"/>
            <a:ext cx="2286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Image space</a:t>
            </a:r>
          </a:p>
        </p:txBody>
      </p:sp>
      <p:pic>
        <p:nvPicPr>
          <p:cNvPr id="9" name="Picture 8" descr="img007"/>
          <p:cNvPicPr>
            <a:picLocks noChangeAspect="1" noChangeArrowheads="1"/>
          </p:cNvPicPr>
          <p:nvPr/>
        </p:nvPicPr>
        <p:blipFill>
          <a:blip r:embed="rId6" cstate="print"/>
          <a:srcRect r="52785"/>
          <a:stretch>
            <a:fillRect/>
          </a:stretch>
        </p:blipFill>
        <p:spPr bwMode="auto">
          <a:xfrm>
            <a:off x="847674" y="3081375"/>
            <a:ext cx="372898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Text Box 8"/>
          <p:cNvSpPr txBox="1">
            <a:spLocks noChangeArrowheads="1"/>
          </p:cNvSpPr>
          <p:nvPr/>
        </p:nvSpPr>
        <p:spPr bwMode="auto">
          <a:xfrm>
            <a:off x="6069033" y="6057936"/>
            <a:ext cx="2286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Hough space</a:t>
            </a:r>
          </a:p>
        </p:txBody>
      </p:sp>
      <p:pic>
        <p:nvPicPr>
          <p:cNvPr id="14" name="Picture 13" descr="img007"/>
          <p:cNvPicPr>
            <a:picLocks noChangeAspect="1" noChangeArrowheads="1"/>
          </p:cNvPicPr>
          <p:nvPr/>
        </p:nvPicPr>
        <p:blipFill>
          <a:blip r:embed="rId6" cstate="print"/>
          <a:srcRect l="53306"/>
          <a:stretch>
            <a:fillRect/>
          </a:stretch>
        </p:blipFill>
        <p:spPr bwMode="auto">
          <a:xfrm>
            <a:off x="4608513" y="3081375"/>
            <a:ext cx="368781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val 9"/>
          <p:cNvSpPr/>
          <p:nvPr/>
        </p:nvSpPr>
        <p:spPr bwMode="auto">
          <a:xfrm>
            <a:off x="2162141" y="4560903"/>
            <a:ext cx="693747" cy="438156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5996007" y="4451364"/>
            <a:ext cx="693747" cy="620721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96231" y="3810000"/>
            <a:ext cx="1623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Intersection: most votes for center occur here.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96200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>
          <a:xfrm>
            <a:off x="519057" y="0"/>
            <a:ext cx="8229600" cy="1143000"/>
          </a:xfrm>
        </p:spPr>
        <p:txBody>
          <a:bodyPr/>
          <a:lstStyle/>
          <a:p>
            <a:r>
              <a:rPr lang="en-US" dirty="0" smtClean="0"/>
              <a:t>Hough transform for circles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057" y="2297097"/>
            <a:ext cx="8229600" cy="693747"/>
          </a:xfrm>
        </p:spPr>
        <p:txBody>
          <a:bodyPr/>
          <a:lstStyle/>
          <a:p>
            <a:r>
              <a:rPr lang="en-US" sz="2400" dirty="0" smtClean="0"/>
              <a:t>For an unknown radius </a:t>
            </a:r>
            <a:r>
              <a:rPr lang="en-US" sz="2400" dirty="0" err="1" smtClean="0"/>
              <a:t>r</a:t>
            </a:r>
            <a:endParaRPr lang="en-US" sz="2400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19057" y="1165194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Circle: center (</a:t>
            </a:r>
            <a:r>
              <a:rPr lang="en-US" sz="2400" kern="1200" dirty="0" err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a,b</a:t>
            </a:r>
            <a:r>
              <a:rPr lang="en-US" sz="2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) and radius r</a:t>
            </a:r>
          </a:p>
          <a:p>
            <a:pPr marL="742950" lvl="1" indent="-285750" algn="l" rtl="0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 kern="12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2709837" y="1639863"/>
          <a:ext cx="32766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50" name="Equation" r:id="rId4" imgW="1473200" imgH="241300" progId="Equation.3">
                  <p:embed/>
                </p:oleObj>
              </mc:Choice>
              <mc:Fallback>
                <p:oleObj name="Equation" r:id="rId4" imgW="1473200" imgH="241300" progId="Equation.3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9837" y="1639863"/>
                        <a:ext cx="327660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 descr="img007"/>
          <p:cNvPicPr>
            <a:picLocks noChangeAspect="1" noChangeArrowheads="1"/>
          </p:cNvPicPr>
          <p:nvPr/>
        </p:nvPicPr>
        <p:blipFill>
          <a:blip r:embed="rId6" cstate="print"/>
          <a:srcRect r="52724"/>
          <a:stretch>
            <a:fillRect/>
          </a:stretch>
        </p:blipFill>
        <p:spPr bwMode="auto">
          <a:xfrm>
            <a:off x="1066800" y="3100383"/>
            <a:ext cx="3124200" cy="258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5867400" y="5691183"/>
            <a:ext cx="2286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Hough space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447800" y="5705471"/>
            <a:ext cx="2286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Image space</a:t>
            </a:r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1447800" y="3328983"/>
            <a:ext cx="2971800" cy="1981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6" name="Oval 13"/>
          <p:cNvSpPr>
            <a:spLocks noChangeArrowheads="1"/>
          </p:cNvSpPr>
          <p:nvPr/>
        </p:nvSpPr>
        <p:spPr bwMode="auto">
          <a:xfrm>
            <a:off x="1905000" y="3709983"/>
            <a:ext cx="1371600" cy="12954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Line 15"/>
          <p:cNvSpPr>
            <a:spLocks noChangeShapeType="1"/>
          </p:cNvSpPr>
          <p:nvPr/>
        </p:nvSpPr>
        <p:spPr bwMode="auto">
          <a:xfrm>
            <a:off x="3810000" y="4319583"/>
            <a:ext cx="152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0" name="Oval 17"/>
          <p:cNvSpPr>
            <a:spLocks noChangeArrowheads="1"/>
          </p:cNvSpPr>
          <p:nvPr/>
        </p:nvSpPr>
        <p:spPr bwMode="auto">
          <a:xfrm>
            <a:off x="2514600" y="492918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grpSp>
        <p:nvGrpSpPr>
          <p:cNvPr id="2" name="Group 32"/>
          <p:cNvGrpSpPr/>
          <p:nvPr/>
        </p:nvGrpSpPr>
        <p:grpSpPr>
          <a:xfrm>
            <a:off x="4864105" y="2954332"/>
            <a:ext cx="4279895" cy="3249655"/>
            <a:chOff x="4864105" y="2954332"/>
            <a:chExt cx="4279895" cy="3249655"/>
          </a:xfrm>
        </p:grpSpPr>
        <p:cxnSp>
          <p:nvCxnSpPr>
            <p:cNvPr id="22" name="Straight Arrow Connector 21"/>
            <p:cNvCxnSpPr/>
            <p:nvPr/>
          </p:nvCxnSpPr>
          <p:spPr bwMode="auto">
            <a:xfrm flipV="1">
              <a:off x="6032520" y="4999059"/>
              <a:ext cx="2482884" cy="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6" name="Straight Arrow Connector 25"/>
            <p:cNvCxnSpPr/>
            <p:nvPr/>
          </p:nvCxnSpPr>
          <p:spPr bwMode="auto">
            <a:xfrm rot="5400000" flipH="1" flipV="1">
              <a:off x="5010156" y="3976695"/>
              <a:ext cx="2044728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8" name="Straight Arrow Connector 27"/>
            <p:cNvCxnSpPr/>
            <p:nvPr/>
          </p:nvCxnSpPr>
          <p:spPr bwMode="auto">
            <a:xfrm rot="5400000">
              <a:off x="4845848" y="5017315"/>
              <a:ext cx="1204929" cy="116841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0" name="TextBox 29"/>
            <p:cNvSpPr txBox="1"/>
            <p:nvPr/>
          </p:nvSpPr>
          <p:spPr>
            <a:xfrm>
              <a:off x="8588430" y="4743468"/>
              <a:ext cx="55557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/>
              <a:r>
                <a:rPr lang="en-US" sz="2600" i="1" kern="1200" dirty="0">
                  <a:solidFill>
                    <a:srgbClr val="000000"/>
                  </a:solidFill>
                  <a:latin typeface="Arial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900617" y="5327676"/>
              <a:ext cx="55557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/>
              <a:r>
                <a:rPr lang="en-US" sz="2600" i="1" kern="1200" dirty="0">
                  <a:solidFill>
                    <a:srgbClr val="000000"/>
                  </a:solidFill>
                  <a:latin typeface="Arial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142059" y="2954332"/>
              <a:ext cx="62859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/>
              <a:r>
                <a:rPr lang="en-US" sz="2600" i="1" kern="1200" dirty="0">
                  <a:solidFill>
                    <a:srgbClr val="000000"/>
                  </a:solidFill>
                  <a:latin typeface="Arial"/>
                  <a:ea typeface="+mn-ea"/>
                  <a:cs typeface="+mn-cs"/>
                </a:rPr>
                <a:t>r</a:t>
              </a:r>
            </a:p>
          </p:txBody>
        </p:sp>
      </p:grpSp>
      <p:sp>
        <p:nvSpPr>
          <p:cNvPr id="21" name="Oval 13"/>
          <p:cNvSpPr>
            <a:spLocks noChangeArrowheads="1"/>
          </p:cNvSpPr>
          <p:nvPr/>
        </p:nvSpPr>
        <p:spPr bwMode="auto">
          <a:xfrm>
            <a:off x="2133600" y="4114800"/>
            <a:ext cx="914400" cy="9144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3" name="Oval 13"/>
          <p:cNvSpPr>
            <a:spLocks noChangeArrowheads="1"/>
          </p:cNvSpPr>
          <p:nvPr/>
        </p:nvSpPr>
        <p:spPr bwMode="auto">
          <a:xfrm>
            <a:off x="2286000" y="4343400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24000" y="41148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3" name="Oval 13"/>
          <p:cNvSpPr>
            <a:spLocks noChangeArrowheads="1"/>
          </p:cNvSpPr>
          <p:nvPr/>
        </p:nvSpPr>
        <p:spPr bwMode="auto">
          <a:xfrm>
            <a:off x="2438400" y="4876800"/>
            <a:ext cx="914400" cy="9144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96200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 animBg="1"/>
      <p:bldP spid="21" grpId="0" animBg="1"/>
      <p:bldP spid="23" grpId="0" animBg="1"/>
      <p:bldP spid="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reeform 2"/>
          <p:cNvSpPr>
            <a:spLocks/>
          </p:cNvSpPr>
          <p:nvPr/>
        </p:nvSpPr>
        <p:spPr bwMode="auto">
          <a:xfrm rot="5400000" flipH="1" flipV="1">
            <a:off x="2476500" y="7239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362902445 w 144"/>
              <a:gd name="T3" fmla="*/ 1330642282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51" name="Freeform 3"/>
          <p:cNvSpPr>
            <a:spLocks/>
          </p:cNvSpPr>
          <p:nvPr/>
        </p:nvSpPr>
        <p:spPr bwMode="auto">
          <a:xfrm>
            <a:off x="3429000" y="16764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362902445 w 144"/>
              <a:gd name="T3" fmla="*/ 1330642282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52" name="Line 4"/>
          <p:cNvSpPr>
            <a:spLocks noChangeShapeType="1"/>
          </p:cNvSpPr>
          <p:nvPr/>
        </p:nvSpPr>
        <p:spPr bwMode="auto">
          <a:xfrm flipV="1">
            <a:off x="2590800" y="1676400"/>
            <a:ext cx="8382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53" name="Line 5"/>
          <p:cNvSpPr>
            <a:spLocks noChangeShapeType="1"/>
          </p:cNvSpPr>
          <p:nvPr/>
        </p:nvSpPr>
        <p:spPr bwMode="auto">
          <a:xfrm>
            <a:off x="2590800" y="16764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54" name="Line 6"/>
          <p:cNvSpPr>
            <a:spLocks noChangeShapeType="1"/>
          </p:cNvSpPr>
          <p:nvPr/>
        </p:nvSpPr>
        <p:spPr bwMode="auto">
          <a:xfrm>
            <a:off x="3429000" y="16764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55" name="Text Box 7"/>
          <p:cNvSpPr txBox="1">
            <a:spLocks noChangeArrowheads="1"/>
          </p:cNvSpPr>
          <p:nvPr/>
        </p:nvSpPr>
        <p:spPr bwMode="auto">
          <a:xfrm>
            <a:off x="3332163" y="1660525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smtClean="0">
                <a:solidFill>
                  <a:srgbClr val="0000FF"/>
                </a:solidFill>
              </a:rPr>
              <a:t>q</a:t>
            </a:r>
          </a:p>
        </p:txBody>
      </p:sp>
      <p:sp>
        <p:nvSpPr>
          <p:cNvPr id="27656" name="Line 8"/>
          <p:cNvSpPr>
            <a:spLocks noChangeShapeType="1"/>
          </p:cNvSpPr>
          <p:nvPr/>
        </p:nvSpPr>
        <p:spPr bwMode="auto">
          <a:xfrm flipV="1">
            <a:off x="2590800" y="16764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57" name="Line 9"/>
          <p:cNvSpPr>
            <a:spLocks noChangeShapeType="1"/>
          </p:cNvSpPr>
          <p:nvPr/>
        </p:nvSpPr>
        <p:spPr bwMode="auto">
          <a:xfrm flipV="1">
            <a:off x="2590800" y="1676400"/>
            <a:ext cx="838200" cy="838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58" name="Line 10"/>
          <p:cNvSpPr>
            <a:spLocks noChangeShapeType="1"/>
          </p:cNvSpPr>
          <p:nvPr/>
        </p:nvSpPr>
        <p:spPr bwMode="auto">
          <a:xfrm flipH="1" flipV="1">
            <a:off x="1752600" y="16764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59" name="Line 11"/>
          <p:cNvSpPr>
            <a:spLocks noChangeShapeType="1"/>
          </p:cNvSpPr>
          <p:nvPr/>
        </p:nvSpPr>
        <p:spPr bwMode="auto">
          <a:xfrm flipH="1">
            <a:off x="1752600" y="2514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60" name="Line 12"/>
          <p:cNvSpPr>
            <a:spLocks noChangeShapeType="1"/>
          </p:cNvSpPr>
          <p:nvPr/>
        </p:nvSpPr>
        <p:spPr bwMode="auto">
          <a:xfrm flipH="1">
            <a:off x="1752600" y="25146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61" name="Line 13"/>
          <p:cNvSpPr>
            <a:spLocks noChangeShapeType="1"/>
          </p:cNvSpPr>
          <p:nvPr/>
        </p:nvSpPr>
        <p:spPr bwMode="auto">
          <a:xfrm>
            <a:off x="2590800" y="2514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62" name="Line 14"/>
          <p:cNvSpPr>
            <a:spLocks noChangeShapeType="1"/>
          </p:cNvSpPr>
          <p:nvPr/>
        </p:nvSpPr>
        <p:spPr bwMode="auto">
          <a:xfrm>
            <a:off x="25908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63" name="Line 15"/>
          <p:cNvSpPr>
            <a:spLocks noChangeShapeType="1"/>
          </p:cNvSpPr>
          <p:nvPr/>
        </p:nvSpPr>
        <p:spPr bwMode="auto">
          <a:xfrm>
            <a:off x="2590800" y="25146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64" name="Rectangle 16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Recall: Images as graphs</a:t>
            </a:r>
          </a:p>
        </p:txBody>
      </p:sp>
      <p:sp>
        <p:nvSpPr>
          <p:cNvPr id="27665" name="Rectangle 17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4267200"/>
            <a:ext cx="8077200" cy="2590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i="1" dirty="0" smtClean="0"/>
              <a:t>Fully-connected</a:t>
            </a:r>
            <a:r>
              <a:rPr lang="en-US" dirty="0" smtClean="0"/>
              <a:t> graph</a:t>
            </a:r>
          </a:p>
          <a:p>
            <a:pPr lvl="1" eaLnBrk="1" hangingPunct="1"/>
            <a:r>
              <a:rPr lang="en-US" dirty="0" smtClean="0"/>
              <a:t>node for every pixel</a:t>
            </a:r>
          </a:p>
          <a:p>
            <a:pPr lvl="1" eaLnBrk="1" hangingPunct="1"/>
            <a:r>
              <a:rPr lang="en-US" dirty="0" smtClean="0"/>
              <a:t>link between </a:t>
            </a:r>
            <a:r>
              <a:rPr lang="en-US" i="1" dirty="0" smtClean="0"/>
              <a:t>every</a:t>
            </a:r>
            <a:r>
              <a:rPr lang="en-US" dirty="0" smtClean="0"/>
              <a:t> pair of pixels, </a:t>
            </a:r>
            <a:r>
              <a:rPr lang="en-US" b="1" dirty="0" err="1" smtClean="0">
                <a:solidFill>
                  <a:schemeClr val="folHlink"/>
                </a:solidFill>
              </a:rPr>
              <a:t>p</a:t>
            </a:r>
            <a:r>
              <a:rPr lang="en-US" dirty="0" err="1" smtClean="0"/>
              <a:t>,</a:t>
            </a:r>
            <a:r>
              <a:rPr lang="en-US" b="1" dirty="0" err="1" smtClean="0">
                <a:solidFill>
                  <a:schemeClr val="folHlink"/>
                </a:solidFill>
              </a:rPr>
              <a:t>q</a:t>
            </a:r>
            <a:endParaRPr lang="en-US" b="1" dirty="0" smtClean="0">
              <a:solidFill>
                <a:schemeClr val="folHlink"/>
              </a:solidFill>
            </a:endParaRPr>
          </a:p>
          <a:p>
            <a:pPr lvl="1" eaLnBrk="1" hangingPunct="1"/>
            <a:r>
              <a:rPr lang="en-US" dirty="0" smtClean="0"/>
              <a:t>similarity </a:t>
            </a:r>
            <a:r>
              <a:rPr lang="en-US" dirty="0" err="1" smtClean="0">
                <a:solidFill>
                  <a:srgbClr val="FF0000"/>
                </a:solidFill>
              </a:rPr>
              <a:t>w</a:t>
            </a:r>
            <a:r>
              <a:rPr lang="en-US" b="1" baseline="-25000" dirty="0" err="1" smtClean="0">
                <a:solidFill>
                  <a:srgbClr val="FF0000"/>
                </a:solidFill>
              </a:rPr>
              <a:t>pq</a:t>
            </a:r>
            <a:r>
              <a:rPr lang="en-US" dirty="0" smtClean="0"/>
              <a:t> for each link</a:t>
            </a:r>
          </a:p>
          <a:p>
            <a:pPr lvl="3" eaLnBrk="1" hangingPunct="1"/>
            <a:r>
              <a:rPr lang="en-US" dirty="0" smtClean="0"/>
              <a:t>similarity is </a:t>
            </a:r>
            <a:r>
              <a:rPr lang="en-US" i="1" dirty="0" smtClean="0"/>
              <a:t>inversely proportional</a:t>
            </a:r>
            <a:r>
              <a:rPr lang="en-US" dirty="0" smtClean="0"/>
              <a:t> to difference in color and position</a:t>
            </a:r>
          </a:p>
        </p:txBody>
      </p:sp>
      <p:sp>
        <p:nvSpPr>
          <p:cNvPr id="27666" name="Oval 18"/>
          <p:cNvSpPr>
            <a:spLocks noChangeArrowheads="1"/>
          </p:cNvSpPr>
          <p:nvPr/>
        </p:nvSpPr>
        <p:spPr bwMode="auto">
          <a:xfrm>
            <a:off x="2520950" y="2444750"/>
            <a:ext cx="139700" cy="1397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67" name="Oval 19"/>
          <p:cNvSpPr>
            <a:spLocks noChangeArrowheads="1"/>
          </p:cNvSpPr>
          <p:nvPr/>
        </p:nvSpPr>
        <p:spPr bwMode="auto">
          <a:xfrm>
            <a:off x="2520950" y="1600200"/>
            <a:ext cx="139700" cy="1412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68" name="Oval 20"/>
          <p:cNvSpPr>
            <a:spLocks noChangeArrowheads="1"/>
          </p:cNvSpPr>
          <p:nvPr/>
        </p:nvSpPr>
        <p:spPr bwMode="auto">
          <a:xfrm>
            <a:off x="3363913" y="2444750"/>
            <a:ext cx="141287" cy="1397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69" name="Oval 21"/>
          <p:cNvSpPr>
            <a:spLocks noChangeArrowheads="1"/>
          </p:cNvSpPr>
          <p:nvPr/>
        </p:nvSpPr>
        <p:spPr bwMode="auto">
          <a:xfrm>
            <a:off x="2520950" y="3287713"/>
            <a:ext cx="139700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70" name="Oval 22"/>
          <p:cNvSpPr>
            <a:spLocks noChangeArrowheads="1"/>
          </p:cNvSpPr>
          <p:nvPr/>
        </p:nvSpPr>
        <p:spPr bwMode="auto">
          <a:xfrm>
            <a:off x="1676400" y="2444750"/>
            <a:ext cx="141288" cy="1397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71" name="Oval 23"/>
          <p:cNvSpPr>
            <a:spLocks noChangeArrowheads="1"/>
          </p:cNvSpPr>
          <p:nvPr/>
        </p:nvSpPr>
        <p:spPr bwMode="auto">
          <a:xfrm>
            <a:off x="3363913" y="1600200"/>
            <a:ext cx="141287" cy="141288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72" name="Oval 24"/>
          <p:cNvSpPr>
            <a:spLocks noChangeArrowheads="1"/>
          </p:cNvSpPr>
          <p:nvPr/>
        </p:nvSpPr>
        <p:spPr bwMode="auto">
          <a:xfrm>
            <a:off x="3363913" y="3287713"/>
            <a:ext cx="141287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73" name="Oval 25"/>
          <p:cNvSpPr>
            <a:spLocks noChangeArrowheads="1"/>
          </p:cNvSpPr>
          <p:nvPr/>
        </p:nvSpPr>
        <p:spPr bwMode="auto">
          <a:xfrm>
            <a:off x="1676400" y="3287713"/>
            <a:ext cx="141288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74" name="Oval 26"/>
          <p:cNvSpPr>
            <a:spLocks noChangeArrowheads="1"/>
          </p:cNvSpPr>
          <p:nvPr/>
        </p:nvSpPr>
        <p:spPr bwMode="auto">
          <a:xfrm>
            <a:off x="1676400" y="1600200"/>
            <a:ext cx="141288" cy="1412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75" name="Text Box 27"/>
          <p:cNvSpPr txBox="1">
            <a:spLocks noChangeArrowheads="1"/>
          </p:cNvSpPr>
          <p:nvPr/>
        </p:nvSpPr>
        <p:spPr bwMode="auto">
          <a:xfrm>
            <a:off x="2514600" y="2498725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smtClean="0">
                <a:solidFill>
                  <a:srgbClr val="0000FF"/>
                </a:solidFill>
              </a:rPr>
              <a:t>p</a:t>
            </a:r>
          </a:p>
        </p:txBody>
      </p:sp>
      <p:sp>
        <p:nvSpPr>
          <p:cNvPr id="27676" name="Text Box 28"/>
          <p:cNvSpPr txBox="1">
            <a:spLocks noChangeArrowheads="1"/>
          </p:cNvSpPr>
          <p:nvPr/>
        </p:nvSpPr>
        <p:spPr bwMode="auto">
          <a:xfrm>
            <a:off x="2895600" y="2001837"/>
            <a:ext cx="68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err="1" smtClean="0">
                <a:solidFill>
                  <a:srgbClr val="FF0000"/>
                </a:solidFill>
              </a:rPr>
              <a:t>w</a:t>
            </a:r>
            <a:r>
              <a:rPr lang="en-US" sz="2000" b="1" baseline="-25000" dirty="0" err="1" smtClean="0">
                <a:solidFill>
                  <a:srgbClr val="FF0000"/>
                </a:solidFill>
              </a:rPr>
              <a:t>pq</a:t>
            </a:r>
            <a:endParaRPr lang="en-US" sz="2000" b="1" baseline="-25000" dirty="0" smtClean="0">
              <a:solidFill>
                <a:srgbClr val="FF0000"/>
              </a:solidFill>
            </a:endParaRPr>
          </a:p>
        </p:txBody>
      </p:sp>
      <p:sp>
        <p:nvSpPr>
          <p:cNvPr id="27677" name="Line 29"/>
          <p:cNvSpPr>
            <a:spLocks noChangeShapeType="1"/>
          </p:cNvSpPr>
          <p:nvPr/>
        </p:nvSpPr>
        <p:spPr bwMode="auto">
          <a:xfrm>
            <a:off x="1752600" y="16764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78" name="Line 30"/>
          <p:cNvSpPr>
            <a:spLocks noChangeShapeType="1"/>
          </p:cNvSpPr>
          <p:nvPr/>
        </p:nvSpPr>
        <p:spPr bwMode="auto">
          <a:xfrm>
            <a:off x="17526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79" name="Line 31"/>
          <p:cNvSpPr>
            <a:spLocks noChangeShapeType="1"/>
          </p:cNvSpPr>
          <p:nvPr/>
        </p:nvSpPr>
        <p:spPr bwMode="auto">
          <a:xfrm>
            <a:off x="1752600" y="3352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80" name="Line 32"/>
          <p:cNvSpPr>
            <a:spLocks noChangeShapeType="1"/>
          </p:cNvSpPr>
          <p:nvPr/>
        </p:nvSpPr>
        <p:spPr bwMode="auto">
          <a:xfrm flipH="1">
            <a:off x="2590800" y="3352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81" name="Line 33"/>
          <p:cNvSpPr>
            <a:spLocks noChangeShapeType="1"/>
          </p:cNvSpPr>
          <p:nvPr/>
        </p:nvSpPr>
        <p:spPr bwMode="auto">
          <a:xfrm>
            <a:off x="34290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82" name="Line 34"/>
          <p:cNvSpPr>
            <a:spLocks noChangeShapeType="1"/>
          </p:cNvSpPr>
          <p:nvPr/>
        </p:nvSpPr>
        <p:spPr bwMode="auto">
          <a:xfrm>
            <a:off x="1752600" y="16764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83" name="Line 35"/>
          <p:cNvSpPr>
            <a:spLocks noChangeShapeType="1"/>
          </p:cNvSpPr>
          <p:nvPr/>
        </p:nvSpPr>
        <p:spPr bwMode="auto">
          <a:xfrm>
            <a:off x="1752600" y="1676400"/>
            <a:ext cx="8382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84" name="Line 36"/>
          <p:cNvSpPr>
            <a:spLocks noChangeShapeType="1"/>
          </p:cNvSpPr>
          <p:nvPr/>
        </p:nvSpPr>
        <p:spPr bwMode="auto">
          <a:xfrm flipH="1">
            <a:off x="1752600" y="1676400"/>
            <a:ext cx="8382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85" name="Line 37"/>
          <p:cNvSpPr>
            <a:spLocks noChangeShapeType="1"/>
          </p:cNvSpPr>
          <p:nvPr/>
        </p:nvSpPr>
        <p:spPr bwMode="auto">
          <a:xfrm>
            <a:off x="2590800" y="1600200"/>
            <a:ext cx="8382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86" name="Line 38"/>
          <p:cNvSpPr>
            <a:spLocks noChangeShapeType="1"/>
          </p:cNvSpPr>
          <p:nvPr/>
        </p:nvSpPr>
        <p:spPr bwMode="auto">
          <a:xfrm>
            <a:off x="1752600" y="1676400"/>
            <a:ext cx="1676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87" name="Line 39"/>
          <p:cNvSpPr>
            <a:spLocks noChangeShapeType="1"/>
          </p:cNvSpPr>
          <p:nvPr/>
        </p:nvSpPr>
        <p:spPr bwMode="auto">
          <a:xfrm flipV="1">
            <a:off x="1752600" y="2514600"/>
            <a:ext cx="1676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88" name="Line 40"/>
          <p:cNvSpPr>
            <a:spLocks noChangeShapeType="1"/>
          </p:cNvSpPr>
          <p:nvPr/>
        </p:nvSpPr>
        <p:spPr bwMode="auto">
          <a:xfrm flipH="1" flipV="1">
            <a:off x="1752600" y="2514600"/>
            <a:ext cx="1676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89" name="Line 41"/>
          <p:cNvSpPr>
            <a:spLocks noChangeShapeType="1"/>
          </p:cNvSpPr>
          <p:nvPr/>
        </p:nvSpPr>
        <p:spPr bwMode="auto">
          <a:xfrm flipV="1">
            <a:off x="1752600" y="1676400"/>
            <a:ext cx="1676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90" name="Freeform 42"/>
          <p:cNvSpPr>
            <a:spLocks/>
          </p:cNvSpPr>
          <p:nvPr/>
        </p:nvSpPr>
        <p:spPr bwMode="auto">
          <a:xfrm flipH="1">
            <a:off x="1524000" y="16764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362902445 w 144"/>
              <a:gd name="T3" fmla="*/ 1330642282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91" name="Freeform 43"/>
          <p:cNvSpPr>
            <a:spLocks/>
          </p:cNvSpPr>
          <p:nvPr/>
        </p:nvSpPr>
        <p:spPr bwMode="auto">
          <a:xfrm rot="16200000" flipH="1">
            <a:off x="2476500" y="26289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362902445 w 144"/>
              <a:gd name="T3" fmla="*/ 1330642282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pic>
        <p:nvPicPr>
          <p:cNvPr id="27692" name="Picture 44" descr="tiger_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133475"/>
            <a:ext cx="2533650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693" name="Group 45"/>
          <p:cNvGrpSpPr>
            <a:grpSpLocks/>
          </p:cNvGrpSpPr>
          <p:nvPr/>
        </p:nvGrpSpPr>
        <p:grpSpPr bwMode="auto">
          <a:xfrm>
            <a:off x="5962650" y="2200275"/>
            <a:ext cx="457200" cy="533400"/>
            <a:chOff x="2592" y="1488"/>
            <a:chExt cx="288" cy="336"/>
          </a:xfrm>
        </p:grpSpPr>
        <p:sp>
          <p:nvSpPr>
            <p:cNvPr id="27696" name="Rectangle 46"/>
            <p:cNvSpPr>
              <a:spLocks noChangeArrowheads="1"/>
            </p:cNvSpPr>
            <p:nvPr/>
          </p:nvSpPr>
          <p:spPr bwMode="auto">
            <a:xfrm>
              <a:off x="2592" y="1776"/>
              <a:ext cx="48" cy="48"/>
            </a:xfrm>
            <a:prstGeom prst="rect">
              <a:avLst/>
            </a:prstGeom>
            <a:solidFill>
              <a:srgbClr val="FF0000"/>
            </a:solidFill>
            <a:ln w="12700" cap="sq">
              <a:solidFill>
                <a:srgbClr val="FFFF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7697" name="Rectangle 47"/>
            <p:cNvSpPr>
              <a:spLocks noChangeArrowheads="1"/>
            </p:cNvSpPr>
            <p:nvPr/>
          </p:nvSpPr>
          <p:spPr bwMode="auto">
            <a:xfrm>
              <a:off x="2832" y="1488"/>
              <a:ext cx="48" cy="48"/>
            </a:xfrm>
            <a:prstGeom prst="rect">
              <a:avLst/>
            </a:prstGeom>
            <a:solidFill>
              <a:srgbClr val="FF0000"/>
            </a:solidFill>
            <a:ln w="12700" cap="sq">
              <a:solidFill>
                <a:srgbClr val="FFFF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cxnSp>
          <p:nvCxnSpPr>
            <p:cNvPr id="27698" name="AutoShape 48"/>
            <p:cNvCxnSpPr>
              <a:cxnSpLocks noChangeShapeType="1"/>
              <a:stCxn id="27696" idx="0"/>
              <a:endCxn id="27697" idx="1"/>
            </p:cNvCxnSpPr>
            <p:nvPr/>
          </p:nvCxnSpPr>
          <p:spPr bwMode="auto">
            <a:xfrm flipV="1">
              <a:off x="2616" y="1512"/>
              <a:ext cx="216" cy="264"/>
            </a:xfrm>
            <a:prstGeom prst="straightConnector1">
              <a:avLst/>
            </a:prstGeom>
            <a:noFill/>
            <a:ln w="28575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7694" name="Text Box 49"/>
          <p:cNvSpPr txBox="1">
            <a:spLocks noChangeArrowheads="1"/>
          </p:cNvSpPr>
          <p:nvPr/>
        </p:nvSpPr>
        <p:spPr bwMode="auto">
          <a:xfrm>
            <a:off x="6115050" y="2286000"/>
            <a:ext cx="6096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dirty="0">
                <a:solidFill>
                  <a:srgbClr val="FFFF00"/>
                </a:solidFill>
                <a:latin typeface="Comic Sans MS" pitchFamily="66" charset="0"/>
              </a:rPr>
              <a:t>w</a:t>
            </a:r>
            <a:endParaRPr lang="en-US" dirty="0" smtClean="0">
              <a:solidFill>
                <a:srgbClr val="FFFF00"/>
              </a:solidFill>
              <a:latin typeface="Comic Sans MS" pitchFamily="66" charset="0"/>
            </a:endParaRPr>
          </a:p>
        </p:txBody>
      </p:sp>
      <p:sp>
        <p:nvSpPr>
          <p:cNvPr id="27695" name="TextBox 49"/>
          <p:cNvSpPr txBox="1">
            <a:spLocks noChangeArrowheads="1"/>
          </p:cNvSpPr>
          <p:nvPr/>
        </p:nvSpPr>
        <p:spPr bwMode="auto">
          <a:xfrm>
            <a:off x="152400" y="6505575"/>
            <a:ext cx="1828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smtClean="0">
                <a:solidFill>
                  <a:srgbClr val="000000"/>
                </a:solidFill>
              </a:rPr>
              <a:t>Slide by Steve Seitz</a:t>
            </a:r>
          </a:p>
        </p:txBody>
      </p:sp>
      <p:sp>
        <p:nvSpPr>
          <p:cNvPr id="51" name="Slide Number Placeholder 5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931072-7EFB-4869-8F4B-C4472C271F28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06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>
          <a:xfrm>
            <a:off x="519057" y="0"/>
            <a:ext cx="8229600" cy="1143000"/>
          </a:xfrm>
        </p:spPr>
        <p:txBody>
          <a:bodyPr/>
          <a:lstStyle/>
          <a:p>
            <a:r>
              <a:rPr lang="en-US" dirty="0" smtClean="0"/>
              <a:t>Hough transform for circles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057" y="2297097"/>
            <a:ext cx="8229600" cy="693747"/>
          </a:xfrm>
        </p:spPr>
        <p:txBody>
          <a:bodyPr/>
          <a:lstStyle/>
          <a:p>
            <a:r>
              <a:rPr lang="en-US" sz="2400" dirty="0" smtClean="0"/>
              <a:t>For an unknown radius </a:t>
            </a:r>
            <a:r>
              <a:rPr lang="en-US" sz="2400" dirty="0" err="1" smtClean="0"/>
              <a:t>r</a:t>
            </a:r>
            <a:endParaRPr lang="en-US" sz="2400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19057" y="1165194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Circle: center (</a:t>
            </a:r>
            <a:r>
              <a:rPr lang="en-US" sz="2400" kern="1200" dirty="0" err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a,b</a:t>
            </a:r>
            <a:r>
              <a:rPr lang="en-US" sz="2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) and radius r</a:t>
            </a:r>
          </a:p>
          <a:p>
            <a:pPr marL="742950" lvl="1" indent="-285750" algn="l" rtl="0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 kern="12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2709837" y="1639863"/>
          <a:ext cx="32766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74" name="Equation" r:id="rId4" imgW="1473200" imgH="241300" progId="Equation.3">
                  <p:embed/>
                </p:oleObj>
              </mc:Choice>
              <mc:Fallback>
                <p:oleObj name="Equation" r:id="rId4" imgW="1473200" imgH="241300" progId="Equation.3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9837" y="1639863"/>
                        <a:ext cx="327660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6" cstate="print"/>
          <a:srcRect l="34584" t="60902" r="49167" b="11839"/>
          <a:stretch>
            <a:fillRect/>
          </a:stretch>
        </p:blipFill>
        <p:spPr bwMode="auto">
          <a:xfrm>
            <a:off x="5105400" y="3100383"/>
            <a:ext cx="2747963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10" descr="img007"/>
          <p:cNvPicPr>
            <a:picLocks noChangeAspect="1" noChangeArrowheads="1"/>
          </p:cNvPicPr>
          <p:nvPr/>
        </p:nvPicPr>
        <p:blipFill>
          <a:blip r:embed="rId7" cstate="print"/>
          <a:srcRect r="52724"/>
          <a:stretch>
            <a:fillRect/>
          </a:stretch>
        </p:blipFill>
        <p:spPr bwMode="auto">
          <a:xfrm>
            <a:off x="1066800" y="3100383"/>
            <a:ext cx="3124200" cy="258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5867400" y="5691183"/>
            <a:ext cx="2286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Hough space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447800" y="5705471"/>
            <a:ext cx="2286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Image space</a:t>
            </a:r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1447800" y="3328983"/>
            <a:ext cx="2971800" cy="1981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Oval 14"/>
          <p:cNvSpPr>
            <a:spLocks noChangeArrowheads="1"/>
          </p:cNvSpPr>
          <p:nvPr/>
        </p:nvSpPr>
        <p:spPr bwMode="auto">
          <a:xfrm>
            <a:off x="2514600" y="363378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Line 15"/>
          <p:cNvSpPr>
            <a:spLocks noChangeShapeType="1"/>
          </p:cNvSpPr>
          <p:nvPr/>
        </p:nvSpPr>
        <p:spPr bwMode="auto">
          <a:xfrm>
            <a:off x="3810000" y="4319583"/>
            <a:ext cx="152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pic>
        <p:nvPicPr>
          <p:cNvPr id="19" name="Picture 16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8640" t="68269" r="50998" b="18469"/>
          <a:stretch>
            <a:fillRect/>
          </a:stretch>
        </p:blipFill>
        <p:spPr bwMode="auto">
          <a:xfrm>
            <a:off x="6477000" y="3862383"/>
            <a:ext cx="1752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Oval 17"/>
          <p:cNvSpPr>
            <a:spLocks noChangeArrowheads="1"/>
          </p:cNvSpPr>
          <p:nvPr/>
        </p:nvSpPr>
        <p:spPr bwMode="auto">
          <a:xfrm>
            <a:off x="2514600" y="492918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332839" y="4670442"/>
            <a:ext cx="5555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2600" i="1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02281" y="5327676"/>
            <a:ext cx="5555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2600" i="1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24623" y="2954332"/>
            <a:ext cx="446031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/>
            <a:r>
              <a:rPr lang="en-US" sz="2600" i="1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696200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40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>
          <a:xfrm>
            <a:off x="519057" y="0"/>
            <a:ext cx="8229600" cy="1143000"/>
          </a:xfrm>
        </p:spPr>
        <p:txBody>
          <a:bodyPr/>
          <a:lstStyle/>
          <a:p>
            <a:r>
              <a:rPr lang="en-US" dirty="0" smtClean="0"/>
              <a:t>Hough transform for circles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057" y="2297097"/>
            <a:ext cx="8229600" cy="693747"/>
          </a:xfrm>
        </p:spPr>
        <p:txBody>
          <a:bodyPr/>
          <a:lstStyle/>
          <a:p>
            <a:r>
              <a:rPr lang="en-US" sz="2400" dirty="0" smtClean="0"/>
              <a:t>For an unknown radius r, </a:t>
            </a:r>
            <a:r>
              <a:rPr lang="en-US" sz="2400" b="1" dirty="0" smtClean="0"/>
              <a:t>known</a:t>
            </a:r>
            <a:r>
              <a:rPr lang="en-US" sz="2400" dirty="0" smtClean="0"/>
              <a:t> gradient direction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19057" y="1165194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Circle: center (</a:t>
            </a:r>
            <a:r>
              <a:rPr lang="en-US" sz="2400" kern="1200" dirty="0" err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a,b</a:t>
            </a:r>
            <a:r>
              <a:rPr lang="en-US" sz="2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) and radius r</a:t>
            </a:r>
          </a:p>
          <a:p>
            <a:pPr marL="742950" lvl="1" indent="-285750" algn="l" rtl="0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 kern="12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2709837" y="1639863"/>
          <a:ext cx="32766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8" name="Equation" r:id="rId4" imgW="1473200" imgH="241300" progId="Equation.3">
                  <p:embed/>
                </p:oleObj>
              </mc:Choice>
              <mc:Fallback>
                <p:oleObj name="Equation" r:id="rId4" imgW="1473200" imgH="241300" progId="Equation.3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9837" y="1639863"/>
                        <a:ext cx="327660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0" descr="img007"/>
          <p:cNvPicPr>
            <a:picLocks noChangeAspect="1" noChangeArrowheads="1"/>
          </p:cNvPicPr>
          <p:nvPr/>
        </p:nvPicPr>
        <p:blipFill>
          <a:blip r:embed="rId6" cstate="print"/>
          <a:srcRect r="52724"/>
          <a:stretch>
            <a:fillRect/>
          </a:stretch>
        </p:blipFill>
        <p:spPr bwMode="auto">
          <a:xfrm>
            <a:off x="1173213" y="2990844"/>
            <a:ext cx="3124200" cy="258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 Box 8"/>
          <p:cNvSpPr txBox="1">
            <a:spLocks noChangeArrowheads="1"/>
          </p:cNvSpPr>
          <p:nvPr/>
        </p:nvSpPr>
        <p:spPr bwMode="auto">
          <a:xfrm>
            <a:off x="5973813" y="5581644"/>
            <a:ext cx="2286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Hough space</a:t>
            </a:r>
          </a:p>
        </p:txBody>
      </p:sp>
      <p:sp>
        <p:nvSpPr>
          <p:cNvPr id="23" name="Text Box 9"/>
          <p:cNvSpPr txBox="1">
            <a:spLocks noChangeArrowheads="1"/>
          </p:cNvSpPr>
          <p:nvPr/>
        </p:nvSpPr>
        <p:spPr bwMode="auto">
          <a:xfrm>
            <a:off x="1833525" y="5581685"/>
            <a:ext cx="2286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Image space</a:t>
            </a: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1554213" y="3219444"/>
            <a:ext cx="2743200" cy="19812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5" name="Oval 11"/>
          <p:cNvSpPr>
            <a:spLocks noChangeArrowheads="1"/>
          </p:cNvSpPr>
          <p:nvPr/>
        </p:nvSpPr>
        <p:spPr bwMode="auto">
          <a:xfrm>
            <a:off x="2011413" y="3600444"/>
            <a:ext cx="1371600" cy="1295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6" name="Line 13"/>
          <p:cNvSpPr>
            <a:spLocks noChangeShapeType="1"/>
          </p:cNvSpPr>
          <p:nvPr/>
        </p:nvSpPr>
        <p:spPr bwMode="auto">
          <a:xfrm>
            <a:off x="4373613" y="4210044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pic>
        <p:nvPicPr>
          <p:cNvPr id="27" name="Picture 16"/>
          <p:cNvPicPr>
            <a:picLocks noChangeAspect="1" noChangeArrowheads="1"/>
          </p:cNvPicPr>
          <p:nvPr/>
        </p:nvPicPr>
        <p:blipFill>
          <a:blip r:embed="rId7" cstate="print"/>
          <a:srcRect l="36250" t="66354" r="50417" b="5707"/>
          <a:stretch>
            <a:fillRect/>
          </a:stretch>
        </p:blipFill>
        <p:spPr bwMode="auto">
          <a:xfrm>
            <a:off x="5821413" y="3067044"/>
            <a:ext cx="2022475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Line 17"/>
          <p:cNvSpPr>
            <a:spLocks noChangeShapeType="1"/>
          </p:cNvSpPr>
          <p:nvPr/>
        </p:nvSpPr>
        <p:spPr bwMode="auto">
          <a:xfrm rot="2717577">
            <a:off x="1875681" y="4663276"/>
            <a:ext cx="6397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9" name="Line 18"/>
          <p:cNvSpPr>
            <a:spLocks noChangeShapeType="1"/>
          </p:cNvSpPr>
          <p:nvPr/>
        </p:nvSpPr>
        <p:spPr bwMode="auto">
          <a:xfrm rot="2717577" flipV="1">
            <a:off x="2347963" y="4264019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" name="Oval 15"/>
          <p:cNvSpPr>
            <a:spLocks noChangeArrowheads="1"/>
          </p:cNvSpPr>
          <p:nvPr/>
        </p:nvSpPr>
        <p:spPr bwMode="auto">
          <a:xfrm rot="2717577">
            <a:off x="2108251" y="4576757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1" name="Line 21"/>
          <p:cNvSpPr>
            <a:spLocks noChangeShapeType="1"/>
          </p:cNvSpPr>
          <p:nvPr/>
        </p:nvSpPr>
        <p:spPr bwMode="auto">
          <a:xfrm>
            <a:off x="1630413" y="4667244"/>
            <a:ext cx="1143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2" name="Rectangle 22"/>
          <p:cNvSpPr>
            <a:spLocks noChangeArrowheads="1"/>
          </p:cNvSpPr>
          <p:nvPr/>
        </p:nvSpPr>
        <p:spPr bwMode="auto">
          <a:xfrm>
            <a:off x="2201913" y="4468807"/>
            <a:ext cx="2667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l-GR" sz="1200" i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θ</a:t>
            </a:r>
            <a:endParaRPr lang="en-US" sz="1200" i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3" name="Text Box 25"/>
          <p:cNvSpPr txBox="1">
            <a:spLocks noChangeArrowheads="1"/>
          </p:cNvSpPr>
          <p:nvPr/>
        </p:nvSpPr>
        <p:spPr bwMode="auto">
          <a:xfrm>
            <a:off x="2544813" y="4133844"/>
            <a:ext cx="2286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8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x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96200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41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itle 1"/>
          <p:cNvSpPr>
            <a:spLocks noGrp="1"/>
          </p:cNvSpPr>
          <p:nvPr>
            <p:ph type="title"/>
          </p:nvPr>
        </p:nvSpPr>
        <p:spPr>
          <a:xfrm>
            <a:off x="446031" y="14283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Hough transform for circles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0038"/>
            <a:ext cx="8229600" cy="4525962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800" dirty="0" smtClean="0"/>
              <a:t>For every edge pixel (</a:t>
            </a:r>
            <a:r>
              <a:rPr lang="en-US" sz="2800" i="1" dirty="0" err="1" smtClean="0"/>
              <a:t>x,y</a:t>
            </a:r>
            <a:r>
              <a:rPr lang="en-US" sz="2800" dirty="0" smtClean="0"/>
              <a:t>) : </a:t>
            </a:r>
          </a:p>
          <a:p>
            <a:pPr eaLnBrk="1" hangingPunct="1">
              <a:buFontTx/>
              <a:buNone/>
            </a:pPr>
            <a:r>
              <a:rPr lang="en-US" sz="2800" dirty="0" smtClean="0"/>
              <a:t>	For each possible radius value </a:t>
            </a:r>
            <a:r>
              <a:rPr lang="en-US" sz="2800" i="1" dirty="0" smtClean="0"/>
              <a:t>r</a:t>
            </a:r>
            <a:r>
              <a:rPr lang="en-US" sz="2800" dirty="0" smtClean="0"/>
              <a:t>:</a:t>
            </a:r>
          </a:p>
          <a:p>
            <a:pPr eaLnBrk="1" hangingPunct="1">
              <a:buFontTx/>
              <a:buNone/>
            </a:pPr>
            <a:r>
              <a:rPr lang="en-US" sz="2800" dirty="0" smtClean="0"/>
              <a:t>	    For each possible gradient direction </a:t>
            </a:r>
            <a:r>
              <a:rPr lang="el-GR" sz="2800" i="1" dirty="0" smtClean="0"/>
              <a:t>θ</a:t>
            </a:r>
            <a:r>
              <a:rPr lang="en-US" sz="2800" i="1" dirty="0" smtClean="0"/>
              <a:t>: </a:t>
            </a:r>
          </a:p>
          <a:p>
            <a:pPr eaLnBrk="1" hangingPunct="1">
              <a:buFontTx/>
              <a:buNone/>
            </a:pPr>
            <a:r>
              <a:rPr lang="en-US" sz="2800" i="1" dirty="0" smtClean="0">
                <a:solidFill>
                  <a:srgbClr val="92D050"/>
                </a:solidFill>
              </a:rPr>
              <a:t>		// or use estimated gradient at (</a:t>
            </a:r>
            <a:r>
              <a:rPr lang="en-US" sz="2800" i="1" dirty="0" err="1" smtClean="0">
                <a:solidFill>
                  <a:srgbClr val="92D050"/>
                </a:solidFill>
              </a:rPr>
              <a:t>x,y</a:t>
            </a:r>
            <a:r>
              <a:rPr lang="en-US" sz="2800" i="1" dirty="0" smtClean="0">
                <a:solidFill>
                  <a:srgbClr val="92D050"/>
                </a:solidFill>
              </a:rPr>
              <a:t>)</a:t>
            </a:r>
            <a:endParaRPr lang="en-US" sz="2800" dirty="0" smtClean="0">
              <a:solidFill>
                <a:srgbClr val="92D050"/>
              </a:solidFill>
            </a:endParaRPr>
          </a:p>
          <a:p>
            <a:pPr eaLnBrk="1" hangingPunct="1">
              <a:buFontTx/>
              <a:buNone/>
            </a:pPr>
            <a:r>
              <a:rPr lang="en-US" sz="2800" dirty="0" smtClean="0"/>
              <a:t>	    		</a:t>
            </a:r>
            <a:r>
              <a:rPr lang="en-US" sz="2800" i="1" dirty="0" smtClean="0"/>
              <a:t>a</a:t>
            </a:r>
            <a:r>
              <a:rPr lang="en-US" sz="2800" dirty="0" smtClean="0"/>
              <a:t> = </a:t>
            </a:r>
            <a:r>
              <a:rPr lang="en-US" sz="2800" i="1" dirty="0" smtClean="0"/>
              <a:t>x</a:t>
            </a:r>
            <a:r>
              <a:rPr lang="en-US" sz="2800" dirty="0" smtClean="0"/>
              <a:t> – </a:t>
            </a:r>
            <a:r>
              <a:rPr lang="en-US" sz="2800" i="1" dirty="0" smtClean="0"/>
              <a:t>r</a:t>
            </a:r>
            <a:r>
              <a:rPr lang="en-US" sz="2800" dirty="0" smtClean="0"/>
              <a:t> </a:t>
            </a:r>
            <a:r>
              <a:rPr lang="en-US" sz="2800" dirty="0" err="1" smtClean="0"/>
              <a:t>cos</a:t>
            </a:r>
            <a:r>
              <a:rPr lang="en-US" sz="2800" dirty="0" smtClean="0"/>
              <a:t>(</a:t>
            </a:r>
            <a:r>
              <a:rPr lang="el-GR" sz="2800" i="1" dirty="0" smtClean="0"/>
              <a:t>θ</a:t>
            </a:r>
            <a:r>
              <a:rPr lang="en-US" sz="2800" dirty="0" smtClean="0"/>
              <a:t>) </a:t>
            </a:r>
            <a:r>
              <a:rPr lang="en-US" sz="2800" dirty="0" smtClean="0">
                <a:solidFill>
                  <a:srgbClr val="92D050"/>
                </a:solidFill>
              </a:rPr>
              <a:t>// column</a:t>
            </a:r>
          </a:p>
          <a:p>
            <a:pPr eaLnBrk="1" hangingPunct="1">
              <a:buFontTx/>
              <a:buNone/>
            </a:pPr>
            <a:r>
              <a:rPr lang="en-US" sz="2800" dirty="0" smtClean="0"/>
              <a:t>	    		</a:t>
            </a:r>
            <a:r>
              <a:rPr lang="en-US" sz="2800" i="1" dirty="0" smtClean="0"/>
              <a:t>b</a:t>
            </a:r>
            <a:r>
              <a:rPr lang="en-US" sz="2800" dirty="0" smtClean="0"/>
              <a:t> = </a:t>
            </a:r>
            <a:r>
              <a:rPr lang="en-US" sz="2800" i="1" dirty="0" smtClean="0"/>
              <a:t>y</a:t>
            </a:r>
            <a:r>
              <a:rPr lang="en-US" sz="2800" dirty="0" smtClean="0"/>
              <a:t> + </a:t>
            </a:r>
            <a:r>
              <a:rPr lang="en-US" sz="2800" i="1" dirty="0" smtClean="0"/>
              <a:t>r</a:t>
            </a:r>
            <a:r>
              <a:rPr lang="en-US" sz="2800" dirty="0" smtClean="0"/>
              <a:t> sin(</a:t>
            </a:r>
            <a:r>
              <a:rPr lang="el-GR" sz="2800" i="1" dirty="0" smtClean="0"/>
              <a:t>θ</a:t>
            </a:r>
            <a:r>
              <a:rPr lang="en-US" sz="2800" dirty="0" smtClean="0"/>
              <a:t>)  </a:t>
            </a:r>
            <a:r>
              <a:rPr lang="en-US" sz="2800" dirty="0" smtClean="0">
                <a:solidFill>
                  <a:srgbClr val="92D050"/>
                </a:solidFill>
              </a:rPr>
              <a:t>// row</a:t>
            </a:r>
          </a:p>
          <a:p>
            <a:pPr eaLnBrk="1" hangingPunct="1">
              <a:buFontTx/>
              <a:buNone/>
            </a:pPr>
            <a:r>
              <a:rPr lang="en-US" sz="2800" dirty="0" smtClean="0"/>
              <a:t>	    		H[</a:t>
            </a:r>
            <a:r>
              <a:rPr lang="en-US" sz="2800" i="1" dirty="0" err="1" smtClean="0"/>
              <a:t>a,b,r</a:t>
            </a:r>
            <a:r>
              <a:rPr lang="en-US" sz="2800" dirty="0" smtClean="0"/>
              <a:t>] += 1</a:t>
            </a:r>
          </a:p>
          <a:p>
            <a:pPr eaLnBrk="1" hangingPunct="1">
              <a:buFontTx/>
              <a:buNone/>
            </a:pPr>
            <a:r>
              <a:rPr lang="en-US" sz="2800" dirty="0" smtClean="0"/>
              <a:t>	end</a:t>
            </a:r>
          </a:p>
          <a:p>
            <a:pPr eaLnBrk="1" hangingPunct="1">
              <a:buFontTx/>
              <a:buNone/>
            </a:pPr>
            <a:r>
              <a:rPr lang="en-US" sz="2800" dirty="0" smtClean="0"/>
              <a:t>end</a:t>
            </a:r>
          </a:p>
          <a:p>
            <a:pPr eaLnBrk="1" hangingPunct="1">
              <a:buFontTx/>
              <a:buNone/>
            </a:pPr>
            <a:r>
              <a:rPr lang="en-US" dirty="0" smtClean="0"/>
              <a:t>		</a:t>
            </a:r>
          </a:p>
          <a:p>
            <a:pPr lvl="1" eaLnBrk="1" hangingPunct="1">
              <a:buFontTx/>
              <a:buNone/>
            </a:pPr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76200" y="6477000"/>
            <a:ext cx="8229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Check out online demo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: </a:t>
            </a:r>
            <a:r>
              <a:rPr lang="en-US" dirty="0" smtClean="0">
                <a:hlinkClick r:id="rId3"/>
              </a:rPr>
              <a:t>http://www.markschulze.net/java/hough/</a:t>
            </a:r>
            <a:endParaRPr lang="en-US" dirty="0" smtClean="0"/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53000" y="5943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 complexity per edge pixel?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96200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42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0740" y="1590646"/>
            <a:ext cx="2783001" cy="3706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3927" y="1584862"/>
            <a:ext cx="2783001" cy="3706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2" name="Text Box 6"/>
          <p:cNvSpPr txBox="1">
            <a:spLocks noChangeArrowheads="1"/>
          </p:cNvSpPr>
          <p:nvPr/>
        </p:nvSpPr>
        <p:spPr bwMode="auto">
          <a:xfrm>
            <a:off x="981034" y="1184811"/>
            <a:ext cx="144145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400" kern="1200" dirty="0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Original</a:t>
            </a:r>
          </a:p>
        </p:txBody>
      </p:sp>
      <p:sp>
        <p:nvSpPr>
          <p:cNvPr id="70663" name="Text Box 7"/>
          <p:cNvSpPr txBox="1">
            <a:spLocks noChangeArrowheads="1"/>
          </p:cNvSpPr>
          <p:nvPr/>
        </p:nvSpPr>
        <p:spPr bwMode="auto">
          <a:xfrm>
            <a:off x="3987792" y="1201707"/>
            <a:ext cx="2698750" cy="343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400" kern="1200" dirty="0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Edges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>
                <a:solidFill>
                  <a:srgbClr val="000000"/>
                </a:solidFill>
                <a:latin typeface="Arial"/>
                <a:ea typeface="+mn-ea"/>
                <a:cs typeface="+mn-cs"/>
              </a:rPr>
              <a:t>Example: detecting circles with Hough</a:t>
            </a:r>
            <a:endParaRPr lang="en-US" sz="40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/>
          <a:srcRect r="46982"/>
          <a:stretch>
            <a:fillRect/>
          </a:stretch>
        </p:blipFill>
        <p:spPr bwMode="auto">
          <a:xfrm>
            <a:off x="6032520" y="1603351"/>
            <a:ext cx="2957553" cy="3718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6653241" y="1223345"/>
            <a:ext cx="2104972" cy="343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400" kern="1200" dirty="0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Votes: Penny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0440" y="5473728"/>
            <a:ext cx="93108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GB" sz="2400" kern="1200" dirty="0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Note: a different Hough transform (with separate accumulators) was used for each circle radius (quarters vs. penny).</a:t>
            </a:r>
          </a:p>
          <a:p>
            <a:pPr algn="l" rtl="0"/>
            <a:endParaRPr lang="en-US" kern="12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F36629A-99BA-43CE-910B-DE79E020FC06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43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5145087" y="6657624"/>
            <a:ext cx="3846513" cy="200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400" kern="1200" dirty="0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Coin finding sample images from: </a:t>
            </a:r>
            <a:r>
              <a:rPr lang="en-GB" sz="1400" kern="1200" dirty="0" err="1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Vivek</a:t>
            </a:r>
            <a:r>
              <a:rPr lang="en-GB" sz="1400" kern="1200" dirty="0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 </a:t>
            </a:r>
            <a:r>
              <a:rPr lang="en-GB" sz="1400" kern="1200" dirty="0" err="1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Kwatra</a:t>
            </a:r>
            <a:endParaRPr lang="en-GB" sz="1400" kern="1200" dirty="0">
              <a:solidFill>
                <a:srgbClr val="000000"/>
              </a:solidFill>
              <a:latin typeface="Arial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3" grpId="0"/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0740" y="1590646"/>
            <a:ext cx="2783001" cy="3706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3927" y="1584862"/>
            <a:ext cx="2783001" cy="3706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2" name="Text Box 6"/>
          <p:cNvSpPr txBox="1">
            <a:spLocks noChangeArrowheads="1"/>
          </p:cNvSpPr>
          <p:nvPr/>
        </p:nvSpPr>
        <p:spPr bwMode="auto">
          <a:xfrm>
            <a:off x="981034" y="1184811"/>
            <a:ext cx="144145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400" kern="1200" dirty="0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Original</a:t>
            </a:r>
          </a:p>
        </p:txBody>
      </p:sp>
      <p:sp>
        <p:nvSpPr>
          <p:cNvPr id="70663" name="Text Box 7"/>
          <p:cNvSpPr txBox="1">
            <a:spLocks noChangeArrowheads="1"/>
          </p:cNvSpPr>
          <p:nvPr/>
        </p:nvSpPr>
        <p:spPr bwMode="auto">
          <a:xfrm>
            <a:off x="3987792" y="1201707"/>
            <a:ext cx="2698750" cy="343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400" kern="1200" dirty="0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Edges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>
                <a:solidFill>
                  <a:srgbClr val="000000"/>
                </a:solidFill>
                <a:latin typeface="Arial"/>
                <a:ea typeface="+mn-ea"/>
                <a:cs typeface="+mn-cs"/>
              </a:rPr>
              <a:t>Example: detecting circles with Hough</a:t>
            </a:r>
            <a:endParaRPr lang="en-US" sz="40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6507189" y="1223345"/>
            <a:ext cx="2104972" cy="343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400" kern="1200" dirty="0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Votes: Quarter</a:t>
            </a: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 cstate="print"/>
          <a:srcRect l="45650"/>
          <a:stretch>
            <a:fillRect/>
          </a:stretch>
        </p:blipFill>
        <p:spPr bwMode="auto">
          <a:xfrm>
            <a:off x="5996007" y="1566837"/>
            <a:ext cx="3036274" cy="372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3928" y="1603350"/>
            <a:ext cx="2774988" cy="3695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190440" y="1201707"/>
            <a:ext cx="3392497" cy="343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400" kern="1200" dirty="0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Combined detections</a:t>
            </a: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5145087" y="6657624"/>
            <a:ext cx="3846513" cy="200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400" kern="1200" dirty="0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Coin finding sample images from: </a:t>
            </a:r>
            <a:r>
              <a:rPr lang="en-GB" sz="1400" kern="1200" dirty="0" err="1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Vivek</a:t>
            </a:r>
            <a:r>
              <a:rPr lang="en-GB" sz="1400" kern="1200" dirty="0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 </a:t>
            </a:r>
            <a:r>
              <a:rPr lang="en-GB" sz="1400" kern="1200" dirty="0" err="1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Kwatra</a:t>
            </a:r>
            <a:endParaRPr lang="en-GB" sz="1400" kern="1200" dirty="0">
              <a:solidFill>
                <a:srgbClr val="000000"/>
              </a:solidFill>
              <a:latin typeface="Arial" charset="0"/>
              <a:ea typeface="SimSun" pitchFamily="2" charset="-122"/>
              <a:cs typeface="+mn-cs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F36629A-99BA-43CE-910B-DE79E020FC06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44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2" grpId="0"/>
      <p:bldP spid="1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iris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6096000"/>
            <a:ext cx="8229600" cy="685800"/>
          </a:xfrm>
        </p:spPr>
        <p:txBody>
          <a:bodyPr/>
          <a:lstStyle/>
          <a:p>
            <a:r>
              <a:rPr lang="en-US" sz="1800" dirty="0" err="1" smtClean="0"/>
              <a:t>Hemerson</a:t>
            </a:r>
            <a:r>
              <a:rPr lang="en-US" sz="1800" dirty="0" smtClean="0"/>
              <a:t> </a:t>
            </a:r>
            <a:r>
              <a:rPr lang="en-US" sz="1800" dirty="0" err="1" smtClean="0"/>
              <a:t>Pistori</a:t>
            </a:r>
            <a:r>
              <a:rPr lang="en-US" sz="1800" dirty="0" smtClean="0"/>
              <a:t> and Eduardo Rocha Costa http://rsbweb.nih.gov/ij/plugins/hough-circles.html</a:t>
            </a:r>
            <a:endParaRPr lang="en-US" sz="1800" dirty="0"/>
          </a:p>
        </p:txBody>
      </p:sp>
      <p:pic>
        <p:nvPicPr>
          <p:cNvPr id="290818" name="Picture 2" descr="[original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" y="1600200"/>
            <a:ext cx="2315104" cy="1905001"/>
          </a:xfrm>
          <a:prstGeom prst="rect">
            <a:avLst/>
          </a:prstGeom>
          <a:noFill/>
        </p:spPr>
      </p:pic>
      <p:pic>
        <p:nvPicPr>
          <p:cNvPr id="290820" name="Picture 4" descr="[preprocessed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1600200"/>
            <a:ext cx="2315104" cy="1905001"/>
          </a:xfrm>
          <a:prstGeom prst="rect">
            <a:avLst/>
          </a:prstGeom>
          <a:noFill/>
        </p:spPr>
      </p:pic>
      <p:pic>
        <p:nvPicPr>
          <p:cNvPr id="290822" name="Picture 6" descr="[houghspace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1600200"/>
            <a:ext cx="2315104" cy="1905001"/>
          </a:xfrm>
          <a:prstGeom prst="rect">
            <a:avLst/>
          </a:prstGeom>
          <a:noFill/>
        </p:spPr>
      </p:pic>
      <p:pic>
        <p:nvPicPr>
          <p:cNvPr id="290824" name="Picture 8" descr="[circles marked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34200" y="1600200"/>
            <a:ext cx="2315104" cy="1905001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209800" y="35814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Gradient+threshold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953000" y="358140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Hough space (fixed radius)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239000" y="35814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Max detections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96200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iris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91200"/>
            <a:ext cx="8229600" cy="944563"/>
          </a:xfrm>
        </p:spPr>
        <p:txBody>
          <a:bodyPr/>
          <a:lstStyle/>
          <a:p>
            <a:r>
              <a:rPr lang="en-US" sz="1800" dirty="0" smtClean="0"/>
              <a:t>An Iris Detection Method Using the Hough Transform and Its Evaluation for Facial and Eye Movement, by Hideki Kashima, Hitoshi </a:t>
            </a:r>
            <a:r>
              <a:rPr lang="en-US" sz="1800" dirty="0" err="1" smtClean="0"/>
              <a:t>Hongo</a:t>
            </a:r>
            <a:r>
              <a:rPr lang="en-US" sz="1800" dirty="0" smtClean="0"/>
              <a:t>, </a:t>
            </a:r>
            <a:r>
              <a:rPr lang="en-US" sz="1800" dirty="0" err="1" smtClean="0"/>
              <a:t>Kunihito</a:t>
            </a:r>
            <a:r>
              <a:rPr lang="en-US" sz="1800" dirty="0" smtClean="0"/>
              <a:t> Kato, Kazuhiko Yamamoto, ACCV 2002.</a:t>
            </a:r>
            <a:endParaRPr lang="en-US" sz="1800" dirty="0"/>
          </a:p>
        </p:txBody>
      </p:sp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3" cstate="print"/>
          <a:srcRect l="17969" t="17251" r="57031" b="59029"/>
          <a:stretch>
            <a:fillRect/>
          </a:stretch>
        </p:blipFill>
        <p:spPr bwMode="auto">
          <a:xfrm>
            <a:off x="2057400" y="1524000"/>
            <a:ext cx="2438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3" cstate="print"/>
          <a:srcRect l="17969" t="40971" r="57031" b="36388"/>
          <a:stretch>
            <a:fillRect/>
          </a:stretch>
        </p:blipFill>
        <p:spPr bwMode="auto">
          <a:xfrm>
            <a:off x="4648200" y="1524000"/>
            <a:ext cx="24384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3" cstate="print"/>
          <a:srcRect l="17969" t="63612" r="57031" b="12668"/>
          <a:stretch>
            <a:fillRect/>
          </a:stretch>
        </p:blipFill>
        <p:spPr bwMode="auto">
          <a:xfrm>
            <a:off x="3657600" y="3657600"/>
            <a:ext cx="2438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46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31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 smtClean="0"/>
              <a:t>Voting: practical tips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030" y="1311246"/>
            <a:ext cx="8545570" cy="4525963"/>
          </a:xfrm>
        </p:spPr>
        <p:txBody>
          <a:bodyPr/>
          <a:lstStyle/>
          <a:p>
            <a:pPr eaLnBrk="1" hangingPunct="1">
              <a:spcBef>
                <a:spcPts val="1800"/>
              </a:spcBef>
            </a:pPr>
            <a:r>
              <a:rPr lang="en-US" sz="2800" dirty="0" smtClean="0"/>
              <a:t>Minimize irrelevant tokens first</a:t>
            </a:r>
          </a:p>
          <a:p>
            <a:pPr eaLnBrk="1" hangingPunct="1">
              <a:spcBef>
                <a:spcPts val="1800"/>
              </a:spcBef>
            </a:pPr>
            <a:r>
              <a:rPr lang="en-US" sz="2800" dirty="0" smtClean="0"/>
              <a:t>Choose a good grid / </a:t>
            </a:r>
            <a:r>
              <a:rPr lang="en-US" sz="2800" dirty="0" err="1" smtClean="0"/>
              <a:t>discretization</a:t>
            </a:r>
            <a:endParaRPr lang="en-US" sz="2800" dirty="0" smtClean="0"/>
          </a:p>
          <a:p>
            <a:pPr eaLnBrk="1" hangingPunct="1">
              <a:spcBef>
                <a:spcPts val="1800"/>
              </a:spcBef>
              <a:buNone/>
            </a:pPr>
            <a:endParaRPr lang="en-US" sz="2800" dirty="0" smtClean="0"/>
          </a:p>
          <a:p>
            <a:pPr eaLnBrk="1" hangingPunct="1">
              <a:spcBef>
                <a:spcPts val="1800"/>
              </a:spcBef>
            </a:pPr>
            <a:r>
              <a:rPr lang="en-US" sz="2800" dirty="0" smtClean="0"/>
              <a:t>Vote for neighbors, also (smoothing in accumulator array)</a:t>
            </a:r>
          </a:p>
          <a:p>
            <a:pPr eaLnBrk="1" hangingPunct="1">
              <a:spcBef>
                <a:spcPts val="1800"/>
              </a:spcBef>
            </a:pPr>
            <a:r>
              <a:rPr lang="en-US" sz="2800" dirty="0" smtClean="0"/>
              <a:t>Use direction of edge to reduce parameters by 1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447800" y="2514600"/>
            <a:ext cx="6553200" cy="430887"/>
            <a:chOff x="1295400" y="2590800"/>
            <a:chExt cx="6553200" cy="430887"/>
          </a:xfrm>
        </p:grpSpPr>
        <p:cxnSp>
          <p:nvCxnSpPr>
            <p:cNvPr id="5" name="Straight Arrow Connector 4"/>
            <p:cNvCxnSpPr/>
            <p:nvPr/>
          </p:nvCxnSpPr>
          <p:spPr bwMode="auto">
            <a:xfrm>
              <a:off x="1295400" y="2971800"/>
              <a:ext cx="6553200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6" name="TextBox 5"/>
            <p:cNvSpPr txBox="1"/>
            <p:nvPr/>
          </p:nvSpPr>
          <p:spPr>
            <a:xfrm>
              <a:off x="6477000" y="2602468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Too coarse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95400" y="2590800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Too fine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91000" y="2590800"/>
              <a:ext cx="14478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 smtClean="0"/>
                <a:t>?</a:t>
              </a:r>
              <a:endParaRPr lang="en-US" sz="2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96200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FED13BAD-D3CD-4709-A2BF-5D45E7943025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47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504882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3800" dirty="0" smtClean="0"/>
              <a:t>Hough transform: pros and cons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031" y="1128681"/>
            <a:ext cx="8229600" cy="4924456"/>
          </a:xfrm>
        </p:spPr>
        <p:txBody>
          <a:bodyPr/>
          <a:lstStyle/>
          <a:p>
            <a:pPr eaLnBrk="1" hangingPunct="1">
              <a:buNone/>
            </a:pPr>
            <a:r>
              <a:rPr lang="en-US" sz="2800" u="sng" dirty="0" smtClean="0"/>
              <a:t>Pros</a:t>
            </a:r>
          </a:p>
          <a:p>
            <a:pPr eaLnBrk="1" hangingPunct="1"/>
            <a:r>
              <a:rPr lang="en-US" sz="2400" dirty="0" smtClean="0"/>
              <a:t>All points are processed independently, so can cope with occlusion, gaps</a:t>
            </a:r>
          </a:p>
          <a:p>
            <a:pPr eaLnBrk="1" hangingPunct="1"/>
            <a:r>
              <a:rPr lang="en-US" sz="2400" dirty="0" smtClean="0"/>
              <a:t>Some robustness to noise: noise points unlikely to contribute </a:t>
            </a:r>
            <a:r>
              <a:rPr lang="en-US" sz="2400" i="1" dirty="0" smtClean="0"/>
              <a:t>consistently</a:t>
            </a:r>
            <a:r>
              <a:rPr lang="en-US" sz="2400" dirty="0" smtClean="0"/>
              <a:t> to any single bin</a:t>
            </a:r>
          </a:p>
          <a:p>
            <a:pPr eaLnBrk="1" hangingPunct="1"/>
            <a:r>
              <a:rPr lang="en-US" sz="2400" dirty="0" smtClean="0"/>
              <a:t>Can detect multiple instances of a model in a single pass</a:t>
            </a:r>
          </a:p>
          <a:p>
            <a:pPr eaLnBrk="1" hangingPunct="1"/>
            <a:endParaRPr lang="en-US" sz="800" dirty="0" smtClean="0"/>
          </a:p>
          <a:p>
            <a:pPr eaLnBrk="1" hangingPunct="1">
              <a:buNone/>
            </a:pPr>
            <a:r>
              <a:rPr lang="en-US" sz="2800" u="sng" dirty="0" smtClean="0"/>
              <a:t>Cons</a:t>
            </a:r>
          </a:p>
          <a:p>
            <a:pPr eaLnBrk="1" hangingPunct="1"/>
            <a:r>
              <a:rPr lang="en-US" sz="2400" dirty="0" smtClean="0"/>
              <a:t>Complexity of search time increases exponentially with the number of model parameters </a:t>
            </a:r>
          </a:p>
          <a:p>
            <a:pPr eaLnBrk="1" hangingPunct="1"/>
            <a:r>
              <a:rPr lang="en-US" sz="2400" dirty="0" smtClean="0"/>
              <a:t>Non-target shapes can produce spurious peaks in parameter space</a:t>
            </a:r>
          </a:p>
          <a:p>
            <a:pPr eaLnBrk="1" hangingPunct="1"/>
            <a:r>
              <a:rPr lang="en-US" sz="2400" dirty="0" smtClean="0"/>
              <a:t>Quantization: can be tricky to pick a good grid size</a:t>
            </a:r>
          </a:p>
          <a:p>
            <a:pPr eaLnBrk="1" hangingPunct="1">
              <a:buNone/>
            </a:pPr>
            <a:endParaRPr lang="en-US" sz="2800" u="sng" dirty="0" smtClean="0"/>
          </a:p>
          <a:p>
            <a:pPr eaLnBrk="1" hangingPunct="1"/>
            <a:endParaRPr lang="en-US" sz="2400" dirty="0" smtClean="0"/>
          </a:p>
          <a:p>
            <a:pPr lvl="1" eaLnBrk="1" hangingPunct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696200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FED13BAD-D3CD-4709-A2BF-5D45E7943025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sz="3800" dirty="0" smtClean="0"/>
              <a:t>Generalized Hough Transform</a:t>
            </a:r>
            <a:endParaRPr lang="en-US" sz="3800" dirty="0"/>
          </a:p>
        </p:txBody>
      </p:sp>
      <p:grpSp>
        <p:nvGrpSpPr>
          <p:cNvPr id="44" name="Group 43"/>
          <p:cNvGrpSpPr/>
          <p:nvPr/>
        </p:nvGrpSpPr>
        <p:grpSpPr>
          <a:xfrm>
            <a:off x="611560" y="2903860"/>
            <a:ext cx="2232248" cy="2582540"/>
            <a:chOff x="719572" y="3609020"/>
            <a:chExt cx="2232248" cy="2582540"/>
          </a:xfrm>
        </p:grpSpPr>
        <p:sp>
          <p:nvSpPr>
            <p:cNvPr id="19" name="Rectangle 18"/>
            <p:cNvSpPr/>
            <p:nvPr/>
          </p:nvSpPr>
          <p:spPr>
            <a:xfrm>
              <a:off x="719572" y="3609020"/>
              <a:ext cx="2232248" cy="21242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16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" name="Text Box 34"/>
            <p:cNvSpPr txBox="1">
              <a:spLocks noChangeArrowheads="1"/>
            </p:cNvSpPr>
            <p:nvPr/>
          </p:nvSpPr>
          <p:spPr bwMode="auto">
            <a:xfrm>
              <a:off x="1157303" y="5822256"/>
              <a:ext cx="1505480" cy="3693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10" tIns="45706" rIns="91410" bIns="45706">
              <a:spAutoFit/>
            </a:bodyPr>
            <a:lstStyle/>
            <a:p>
              <a:pPr defTabSz="914116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 smtClean="0">
                  <a:solidFill>
                    <a:srgbClr val="000000"/>
                  </a:solidFill>
                </a:rPr>
                <a:t>Model image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35596" y="5149788"/>
              <a:ext cx="324036" cy="2880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16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339752" y="4311588"/>
              <a:ext cx="324036" cy="28803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16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8" name="Oval 17"/>
          <p:cNvSpPr/>
          <p:nvPr/>
        </p:nvSpPr>
        <p:spPr>
          <a:xfrm>
            <a:off x="1691680" y="4427984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6"/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Text Box 34"/>
          <p:cNvSpPr txBox="1">
            <a:spLocks noChangeArrowheads="1"/>
          </p:cNvSpPr>
          <p:nvPr/>
        </p:nvSpPr>
        <p:spPr bwMode="auto">
          <a:xfrm>
            <a:off x="6948264" y="5117068"/>
            <a:ext cx="1326008" cy="369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10" tIns="45706" rIns="91410" bIns="45706">
            <a:spAutoFit/>
          </a:bodyPr>
          <a:lstStyle/>
          <a:p>
            <a:pPr defTabSz="91411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Vote space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2" name="Straight Arrow Connector 21"/>
          <p:cNvCxnSpPr>
            <a:endCxn id="18" idx="7"/>
          </p:cNvCxnSpPr>
          <p:nvPr/>
        </p:nvCxnSpPr>
        <p:spPr>
          <a:xfrm rot="5400000">
            <a:off x="1706594" y="3779912"/>
            <a:ext cx="777175" cy="56115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8" idx="2"/>
          </p:cNvCxnSpPr>
          <p:nvPr/>
        </p:nvCxnSpPr>
        <p:spPr>
          <a:xfrm>
            <a:off x="971600" y="4499992"/>
            <a:ext cx="72008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/>
          <p:cNvGrpSpPr/>
          <p:nvPr/>
        </p:nvGrpSpPr>
        <p:grpSpPr>
          <a:xfrm>
            <a:off x="3352800" y="2884820"/>
            <a:ext cx="2232248" cy="2601580"/>
            <a:chOff x="3455876" y="3609020"/>
            <a:chExt cx="2232248" cy="2601580"/>
          </a:xfrm>
        </p:grpSpPr>
        <p:sp>
          <p:nvSpPr>
            <p:cNvPr id="14" name="Text Box 34"/>
            <p:cNvSpPr txBox="1">
              <a:spLocks noChangeArrowheads="1"/>
            </p:cNvSpPr>
            <p:nvPr/>
          </p:nvSpPr>
          <p:spPr bwMode="auto">
            <a:xfrm>
              <a:off x="3923928" y="5841268"/>
              <a:ext cx="146706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10" tIns="45706" rIns="91410" bIns="45706">
              <a:spAutoFit/>
            </a:bodyPr>
            <a:lstStyle/>
            <a:p>
              <a:pPr defTabSz="914116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 smtClean="0">
                  <a:solidFill>
                    <a:srgbClr val="000000"/>
                  </a:solidFill>
                </a:rPr>
                <a:t>Novel image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455876" y="3609020"/>
              <a:ext cx="2232248" cy="21242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16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923928" y="3825044"/>
              <a:ext cx="324036" cy="28803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16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752020" y="4041068"/>
              <a:ext cx="324036" cy="28803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16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707904" y="4689140"/>
              <a:ext cx="324036" cy="2880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16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644008" y="5373216"/>
              <a:ext cx="324036" cy="2880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16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220072" y="5049180"/>
              <a:ext cx="324036" cy="28803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16"/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33" name="Straight Arrow Connector 32"/>
          <p:cNvCxnSpPr/>
          <p:nvPr/>
        </p:nvCxnSpPr>
        <p:spPr>
          <a:xfrm rot="5400000">
            <a:off x="4129844" y="3568896"/>
            <a:ext cx="777175" cy="56115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733800" y="4108956"/>
            <a:ext cx="72008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680012" y="4793032"/>
            <a:ext cx="72008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rot="5400000">
            <a:off x="4572000" y="4541004"/>
            <a:ext cx="777175" cy="56115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rot="5400000">
            <a:off x="3275856" y="3352872"/>
            <a:ext cx="777175" cy="56115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6444208" y="2884820"/>
            <a:ext cx="2232248" cy="21242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6"/>
            <a:endParaRPr lang="en-US">
              <a:solidFill>
                <a:srgbClr val="FFFFFF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380312" y="3892932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6"/>
            <a:r>
              <a:rPr lang="en-US" b="1" dirty="0" smtClean="0">
                <a:solidFill>
                  <a:srgbClr val="0070C0"/>
                </a:solidFill>
              </a:rPr>
              <a:t>x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452320" y="3811632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6"/>
            <a:r>
              <a:rPr lang="en-US" b="1" dirty="0" smtClean="0">
                <a:solidFill>
                  <a:srgbClr val="0070C0"/>
                </a:solidFill>
              </a:rPr>
              <a:t>x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408204" y="3712912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6"/>
            <a:r>
              <a:rPr lang="en-US" b="1" dirty="0" smtClean="0">
                <a:solidFill>
                  <a:srgbClr val="0070C0"/>
                </a:solidFill>
              </a:rPr>
              <a:t>x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920372" y="4901044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6"/>
            <a:r>
              <a:rPr lang="en-US" b="1" dirty="0" smtClean="0">
                <a:solidFill>
                  <a:srgbClr val="0070C0"/>
                </a:solidFill>
              </a:rPr>
              <a:t>x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316416" y="4577008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6"/>
            <a:r>
              <a:rPr lang="en-US" b="1" dirty="0" smtClean="0">
                <a:solidFill>
                  <a:srgbClr val="0070C0"/>
                </a:solidFill>
              </a:rPr>
              <a:t>x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7380312" y="3784920"/>
            <a:ext cx="468052" cy="50405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6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" y="5827693"/>
            <a:ext cx="86069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Now suppose those colors encode gradient directions…</a:t>
            </a:r>
            <a:endParaRPr lang="en-US" sz="2800" dirty="0"/>
          </a:p>
        </p:txBody>
      </p:sp>
      <p:sp>
        <p:nvSpPr>
          <p:cNvPr id="48" name="Rectangle 3"/>
          <p:cNvSpPr txBox="1">
            <a:spLocks noChangeArrowheads="1"/>
          </p:cNvSpPr>
          <p:nvPr/>
        </p:nvSpPr>
        <p:spPr bwMode="auto">
          <a:xfrm>
            <a:off x="457200" y="1219200"/>
            <a:ext cx="822960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marL="342793" indent="-34279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719" indent="-28566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2646" indent="-228529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599702" indent="-228529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6760" indent="-228529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3818" indent="-228529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0876" indent="-228529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7934" indent="-228529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4991" indent="-228529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800" dirty="0" smtClean="0"/>
              <a:t>What if we want to detect arbitrary shapes?</a:t>
            </a:r>
          </a:p>
        </p:txBody>
      </p:sp>
      <p:sp>
        <p:nvSpPr>
          <p:cNvPr id="50" name="Oval 49"/>
          <p:cNvSpPr/>
          <p:nvPr/>
        </p:nvSpPr>
        <p:spPr>
          <a:xfrm rot="2659186">
            <a:off x="3715036" y="2989875"/>
            <a:ext cx="1197856" cy="174292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6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0" y="2057400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Intuition: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461050" y="4468996"/>
            <a:ext cx="166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Ref. point</a:t>
            </a:r>
            <a:endParaRPr lang="en-US" i="1" dirty="0"/>
          </a:p>
        </p:txBody>
      </p:sp>
      <p:sp>
        <p:nvSpPr>
          <p:cNvPr id="51" name="TextBox 50"/>
          <p:cNvSpPr txBox="1"/>
          <p:nvPr/>
        </p:nvSpPr>
        <p:spPr>
          <a:xfrm>
            <a:off x="546651" y="3544669"/>
            <a:ext cx="1663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Displacement vectors</a:t>
            </a:r>
            <a:endParaRPr lang="en-US" i="1" dirty="0"/>
          </a:p>
        </p:txBody>
      </p:sp>
      <p:sp>
        <p:nvSpPr>
          <p:cNvPr id="47" name="TextBox 46"/>
          <p:cNvSpPr txBox="1"/>
          <p:nvPr/>
        </p:nvSpPr>
        <p:spPr>
          <a:xfrm>
            <a:off x="7696200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4CAE69-3076-4B39-866B-3FD3C1A408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61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/>
      <p:bldP spid="38" grpId="0" animBg="1"/>
      <p:bldP spid="39" grpId="0"/>
      <p:bldP spid="40" grpId="0"/>
      <p:bldP spid="41" grpId="0"/>
      <p:bldP spid="42" grpId="0"/>
      <p:bldP spid="43" grpId="0"/>
      <p:bldP spid="46" grpId="0" animBg="1"/>
      <p:bldP spid="5" grpId="0"/>
      <p:bldP spid="50" grpId="0" animBg="1"/>
      <p:bldP spid="8" grpId="0"/>
      <p:bldP spid="9" grpId="0"/>
      <p:bldP spid="5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 bwMode="auto">
          <a:xfrm>
            <a:off x="0" y="4724400"/>
            <a:ext cx="9144000" cy="1828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51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3800" dirty="0" smtClean="0"/>
              <a:t>Last time: Measuring affinity</a:t>
            </a:r>
          </a:p>
        </p:txBody>
      </p:sp>
      <p:pic>
        <p:nvPicPr>
          <p:cNvPr id="6451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36767" t="30086" r="37716" b="40308"/>
          <a:stretch/>
        </p:blipFill>
        <p:spPr bwMode="auto">
          <a:xfrm>
            <a:off x="266700" y="1619001"/>
            <a:ext cx="3657600" cy="2586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571500" y="1233536"/>
            <a:ext cx="3048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 smtClean="0">
                <a:solidFill>
                  <a:srgbClr val="000000"/>
                </a:solidFill>
              </a:rPr>
              <a:t>40 data </a:t>
            </a:r>
            <a:r>
              <a:rPr lang="en-US" sz="2400" b="1" dirty="0">
                <a:solidFill>
                  <a:srgbClr val="000000"/>
                </a:solidFill>
              </a:rPr>
              <a:t>points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4632206" y="1290935"/>
            <a:ext cx="394662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rgbClr val="000000"/>
                </a:solidFill>
              </a:rPr>
              <a:t>40 x </a:t>
            </a:r>
            <a:r>
              <a:rPr lang="en-US" sz="2400" b="1" dirty="0" smtClean="0">
                <a:solidFill>
                  <a:srgbClr val="000000"/>
                </a:solidFill>
              </a:rPr>
              <a:t>40 affinity matrix </a:t>
            </a:r>
            <a:r>
              <a:rPr lang="en-US" sz="2400" b="1" i="1" dirty="0" smtClean="0">
                <a:solidFill>
                  <a:srgbClr val="000000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886200" y="4234453"/>
                <a:ext cx="5486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/>
                      </a:rPr>
                      <m:t>𝐴</m:t>
                    </m:r>
                    <m:d>
                      <m:d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/>
                          </a:rPr>
                          <m:t>𝑖</m:t>
                        </m:r>
                        <m:r>
                          <a:rPr lang="en-US" sz="2800" b="0" i="1" dirty="0" smtClean="0">
                            <a:latin typeface="Cambria Math"/>
                          </a:rPr>
                          <m:t>,</m:t>
                        </m:r>
                        <m:r>
                          <a:rPr lang="en-US" sz="2800" b="0" i="1" dirty="0" smtClean="0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n-US" sz="2800" b="0" i="1" dirty="0" smtClean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dirty="0" smtClean="0">
                        <a:latin typeface="Cambria Math"/>
                      </a:rPr>
                      <m:t>exp</m:t>
                    </m:r>
                    <m:r>
                      <a:rPr lang="en-US" sz="2800" b="0" i="1" dirty="0" smtClean="0">
                        <a:latin typeface="Cambria Math"/>
                      </a:rPr>
                      <m:t>⁡{−</m:t>
                    </m:r>
                    <m:d>
                      <m:d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 dirty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 dirty="0">
                                <a:latin typeface="Cambria Math"/>
                              </a:rPr>
                              <m:t>2</m:t>
                            </m:r>
                            <m:r>
                              <a:rPr lang="en-US" sz="2800" i="1" dirty="0">
                                <a:latin typeface="Cambria Math"/>
                                <a:ea typeface="Cambria Math"/>
                              </a:rPr>
                              <m:t>𝜎</m:t>
                            </m:r>
                            <m:r>
                              <m:rPr>
                                <m:nor/>
                              </m:rPr>
                              <a:rPr lang="en-US" sz="2800" baseline="30000" dirty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dirty="0" smtClean="0">
                            <a:latin typeface="Cambria Math"/>
                          </a:rPr>
                          <m:t>𝒙</m:t>
                        </m:r>
                        <m:r>
                          <a:rPr lang="en-US" sz="2800" b="0" i="1" baseline="-25000" dirty="0" smtClean="0">
                            <a:latin typeface="Cambria Math"/>
                          </a:rPr>
                          <m:t>𝑖</m:t>
                        </m:r>
                        <m:r>
                          <a:rPr lang="en-US" sz="2800" b="0" i="1" dirty="0" smtClean="0">
                            <a:latin typeface="Cambria Math"/>
                          </a:rPr>
                          <m:t>−</m:t>
                        </m:r>
                        <m:r>
                          <a:rPr lang="en-US" sz="2800" b="1" i="1" dirty="0" smtClean="0">
                            <a:latin typeface="Cambria Math"/>
                          </a:rPr>
                          <m:t>𝒙</m:t>
                        </m:r>
                        <m:r>
                          <a:rPr lang="en-US" sz="2800" b="0" i="1" baseline="-25000" dirty="0" smtClean="0">
                            <a:latin typeface="Cambria Math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2800" baseline="30000" dirty="0" smtClean="0"/>
                  <a:t>2</a:t>
                </a:r>
                <a:r>
                  <a:rPr lang="en-US" sz="2800" dirty="0" smtClean="0"/>
                  <a:t>}</a:t>
                </a:r>
                <a:endParaRPr lang="en-US" sz="2800" dirty="0"/>
              </a:p>
            </p:txBody>
          </p:sp>
        </mc:Choice>
        <mc:Fallback xmlns="" xmlns:mv="urn:schemas-microsoft-com:mac:vml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4234453"/>
                <a:ext cx="5486400" cy="523220"/>
              </a:xfrm>
              <a:prstGeom prst="rect">
                <a:avLst/>
              </a:prstGeom>
              <a:blipFill rotWithShape="1">
                <a:blip r:embed="rId4" cstate="print"/>
                <a:stretch>
                  <a:fillRect t="-11765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0" y="914400"/>
            <a:ext cx="4876800" cy="3200400"/>
            <a:chOff x="952500" y="666999"/>
            <a:chExt cx="4876800" cy="3200400"/>
          </a:xfrm>
        </p:grpSpPr>
        <p:sp>
          <p:nvSpPr>
            <p:cNvPr id="12" name="Text Box 9"/>
            <p:cNvSpPr txBox="1">
              <a:spLocks noChangeArrowheads="1"/>
            </p:cNvSpPr>
            <p:nvPr/>
          </p:nvSpPr>
          <p:spPr bwMode="auto">
            <a:xfrm>
              <a:off x="952500" y="666999"/>
              <a:ext cx="91440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dirty="0" smtClean="0">
                  <a:solidFill>
                    <a:srgbClr val="008000"/>
                  </a:solidFill>
                </a:rPr>
                <a:t>Points x</a:t>
              </a:r>
              <a:r>
                <a:rPr lang="en-US" baseline="-25000" dirty="0" smtClean="0">
                  <a:solidFill>
                    <a:srgbClr val="008000"/>
                  </a:solidFill>
                </a:rPr>
                <a:t>1</a:t>
              </a:r>
              <a:r>
                <a:rPr lang="en-US" dirty="0" smtClean="0">
                  <a:solidFill>
                    <a:srgbClr val="008000"/>
                  </a:solidFill>
                </a:rPr>
                <a:t>…x</a:t>
              </a:r>
              <a:r>
                <a:rPr lang="en-US" baseline="-25000" dirty="0" smtClean="0">
                  <a:solidFill>
                    <a:srgbClr val="008000"/>
                  </a:solidFill>
                </a:rPr>
                <a:t>10</a:t>
              </a:r>
            </a:p>
          </p:txBody>
        </p:sp>
        <p:sp>
          <p:nvSpPr>
            <p:cNvPr id="14" name="Oval 11"/>
            <p:cNvSpPr>
              <a:spLocks noChangeArrowheads="1"/>
            </p:cNvSpPr>
            <p:nvPr/>
          </p:nvSpPr>
          <p:spPr bwMode="auto">
            <a:xfrm>
              <a:off x="1524000" y="1371600"/>
              <a:ext cx="1447800" cy="1371600"/>
            </a:xfrm>
            <a:prstGeom prst="ellipse">
              <a:avLst/>
            </a:prstGeom>
            <a:noFill/>
            <a:ln w="9525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5" name="Text Box 12"/>
            <p:cNvSpPr txBox="1">
              <a:spLocks noChangeArrowheads="1"/>
            </p:cNvSpPr>
            <p:nvPr/>
          </p:nvSpPr>
          <p:spPr bwMode="auto">
            <a:xfrm>
              <a:off x="4686300" y="2571999"/>
              <a:ext cx="114300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dirty="0" smtClean="0">
                  <a:solidFill>
                    <a:srgbClr val="008000"/>
                  </a:solidFill>
                </a:rPr>
                <a:t>Points x</a:t>
              </a:r>
              <a:r>
                <a:rPr lang="en-US" baseline="-25000" dirty="0" smtClean="0">
                  <a:solidFill>
                    <a:srgbClr val="008000"/>
                  </a:solidFill>
                </a:rPr>
                <a:t>31</a:t>
              </a:r>
              <a:r>
                <a:rPr lang="en-US" dirty="0" smtClean="0">
                  <a:solidFill>
                    <a:srgbClr val="008000"/>
                  </a:solidFill>
                </a:rPr>
                <a:t>…x</a:t>
              </a:r>
              <a:r>
                <a:rPr lang="en-US" baseline="-25000" dirty="0" smtClean="0">
                  <a:solidFill>
                    <a:srgbClr val="008000"/>
                  </a:solidFill>
                </a:rPr>
                <a:t>40</a:t>
              </a:r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auto">
            <a:xfrm>
              <a:off x="3390900" y="2724399"/>
              <a:ext cx="1371600" cy="1143000"/>
            </a:xfrm>
            <a:prstGeom prst="ellipse">
              <a:avLst/>
            </a:prstGeom>
            <a:noFill/>
            <a:ln w="9525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18" name="Text Box 9"/>
          <p:cNvSpPr txBox="1">
            <a:spLocks noChangeArrowheads="1"/>
          </p:cNvSpPr>
          <p:nvPr/>
        </p:nvSpPr>
        <p:spPr bwMode="auto">
          <a:xfrm>
            <a:off x="4959809" y="1676400"/>
            <a:ext cx="520752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8000"/>
                </a:solidFill>
              </a:rPr>
              <a:t>x</a:t>
            </a:r>
            <a:r>
              <a:rPr lang="en-US" sz="2000" b="1" baseline="-25000" dirty="0" smtClean="0">
                <a:solidFill>
                  <a:srgbClr val="008000"/>
                </a:solidFill>
              </a:rPr>
              <a:t>1</a:t>
            </a:r>
            <a:endParaRPr lang="en-US" sz="2000" b="1" dirty="0">
              <a:solidFill>
                <a:srgbClr val="008000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8000"/>
                </a:solidFill>
              </a:rPr>
              <a:t>.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8000"/>
                </a:solidFill>
              </a:rPr>
              <a:t>.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8000"/>
                </a:solidFill>
              </a:rPr>
              <a:t>.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8000"/>
                </a:solidFill>
              </a:rPr>
              <a:t>x</a:t>
            </a:r>
            <a:r>
              <a:rPr lang="en-US" sz="2000" b="1" baseline="-25000" dirty="0" smtClean="0">
                <a:solidFill>
                  <a:srgbClr val="008000"/>
                </a:solidFill>
              </a:rPr>
              <a:t>40</a:t>
            </a:r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5334000" y="3865121"/>
            <a:ext cx="295602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8000"/>
                </a:solidFill>
              </a:rPr>
              <a:t>x</a:t>
            </a:r>
            <a:r>
              <a:rPr lang="en-US" sz="2000" b="1" baseline="-25000" dirty="0" smtClean="0">
                <a:solidFill>
                  <a:srgbClr val="008000"/>
                </a:solidFill>
              </a:rPr>
              <a:t>1                 . . .                </a:t>
            </a:r>
            <a:r>
              <a:rPr lang="en-US" sz="2000" b="1" dirty="0" smtClean="0">
                <a:solidFill>
                  <a:srgbClr val="008000"/>
                </a:solidFill>
              </a:rPr>
              <a:t>x</a:t>
            </a:r>
            <a:r>
              <a:rPr lang="en-US" sz="2000" b="1" baseline="-25000" dirty="0" smtClean="0">
                <a:solidFill>
                  <a:srgbClr val="008000"/>
                </a:solidFill>
              </a:rPr>
              <a:t>40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38100" y="4860429"/>
            <a:ext cx="91821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800" dirty="0" smtClean="0"/>
              <a:t>What do the </a:t>
            </a:r>
            <a:r>
              <a:rPr lang="en-US" sz="2800" b="1" dirty="0" smtClean="0"/>
              <a:t>blocks</a:t>
            </a:r>
            <a:r>
              <a:rPr lang="en-US" sz="2800" dirty="0" smtClean="0"/>
              <a:t> signify?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800" dirty="0" smtClean="0"/>
              <a:t>What does the </a:t>
            </a:r>
            <a:r>
              <a:rPr lang="en-US" sz="2800" b="1" dirty="0" smtClean="0"/>
              <a:t>symmetry</a:t>
            </a:r>
            <a:r>
              <a:rPr lang="en-US" sz="2800" dirty="0" smtClean="0"/>
              <a:t> of the matrix signify?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800" dirty="0" smtClean="0"/>
              <a:t>How would the matrix change with </a:t>
            </a:r>
            <a:r>
              <a:rPr lang="en-US" sz="2800" b="1" dirty="0" smtClean="0"/>
              <a:t>larger value of </a:t>
            </a:r>
            <a:r>
              <a:rPr lang="el-GR" sz="2800" b="1" dirty="0" smtClean="0"/>
              <a:t>σ</a:t>
            </a:r>
            <a:r>
              <a:rPr lang="en-US" sz="2800" dirty="0" smtClean="0"/>
              <a:t>?</a:t>
            </a:r>
            <a:endParaRPr lang="en-US" sz="2800" dirty="0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42127" t="60786" r="42478" b="13482"/>
          <a:stretch/>
        </p:blipFill>
        <p:spPr bwMode="auto">
          <a:xfrm>
            <a:off x="5502174" y="1775514"/>
            <a:ext cx="2206690" cy="2247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0" name="Straight Arrow Connector 19"/>
          <p:cNvCxnSpPr>
            <a:stCxn id="12" idx="2"/>
          </p:cNvCxnSpPr>
          <p:nvPr/>
        </p:nvCxnSpPr>
        <p:spPr bwMode="auto">
          <a:xfrm rot="16200000" flipH="1">
            <a:off x="513666" y="1504264"/>
            <a:ext cx="344268" cy="4572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 rot="10800000" flipV="1">
            <a:off x="3505200" y="2971800"/>
            <a:ext cx="304800" cy="2864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>
          <a:xfrm>
            <a:off x="6934200" y="6534150"/>
            <a:ext cx="2133600" cy="476250"/>
          </a:xfrm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sz="14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9678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8" grpId="0"/>
      <p:bldP spid="19" grpId="0"/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2544" y="1165194"/>
            <a:ext cx="8229600" cy="4525963"/>
          </a:xfrm>
        </p:spPr>
        <p:txBody>
          <a:bodyPr/>
          <a:lstStyle/>
          <a:p>
            <a:r>
              <a:rPr lang="en-US" sz="2800" dirty="0" smtClean="0"/>
              <a:t>Define a model shape by its boundary points and a reference point.</a:t>
            </a:r>
          </a:p>
        </p:txBody>
      </p:sp>
      <p:sp>
        <p:nvSpPr>
          <p:cNvPr id="341006" name="Text Box 14"/>
          <p:cNvSpPr txBox="1">
            <a:spLocks noChangeArrowheads="1"/>
          </p:cNvSpPr>
          <p:nvPr/>
        </p:nvSpPr>
        <p:spPr bwMode="auto">
          <a:xfrm>
            <a:off x="0" y="6550223"/>
            <a:ext cx="89916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[Dana H. Ballard, Generalizing the Hough Transform to Detect Arbitrary Shapes, 1980]</a:t>
            </a:r>
          </a:p>
        </p:txBody>
      </p:sp>
      <p:grpSp>
        <p:nvGrpSpPr>
          <p:cNvPr id="2" name="Group 38"/>
          <p:cNvGrpSpPr>
            <a:grpSpLocks/>
          </p:cNvGrpSpPr>
          <p:nvPr/>
        </p:nvGrpSpPr>
        <p:grpSpPr bwMode="auto">
          <a:xfrm>
            <a:off x="811161" y="2044687"/>
            <a:ext cx="3124200" cy="2582863"/>
            <a:chOff x="2688" y="2064"/>
            <a:chExt cx="1968" cy="1627"/>
          </a:xfrm>
        </p:grpSpPr>
        <p:pic>
          <p:nvPicPr>
            <p:cNvPr id="4" name="Picture 3" descr="img007"/>
            <p:cNvPicPr>
              <a:picLocks noChangeAspect="1" noChangeArrowheads="1"/>
            </p:cNvPicPr>
            <p:nvPr/>
          </p:nvPicPr>
          <p:blipFill>
            <a:blip r:embed="rId3" cstate="print"/>
            <a:srcRect r="52724"/>
            <a:stretch>
              <a:fillRect/>
            </a:stretch>
          </p:blipFill>
          <p:spPr bwMode="auto">
            <a:xfrm>
              <a:off x="2688" y="2064"/>
              <a:ext cx="1968" cy="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1011" name="Rectangle 19"/>
            <p:cNvSpPr>
              <a:spLocks noChangeArrowheads="1"/>
            </p:cNvSpPr>
            <p:nvPr/>
          </p:nvSpPr>
          <p:spPr bwMode="auto">
            <a:xfrm>
              <a:off x="2928" y="2208"/>
              <a:ext cx="1728" cy="1248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41019" name="Freeform 27"/>
            <p:cNvSpPr>
              <a:spLocks/>
            </p:cNvSpPr>
            <p:nvPr/>
          </p:nvSpPr>
          <p:spPr bwMode="auto">
            <a:xfrm>
              <a:off x="3120" y="2400"/>
              <a:ext cx="928" cy="952"/>
            </a:xfrm>
            <a:custGeom>
              <a:avLst/>
              <a:gdLst/>
              <a:ahLst/>
              <a:cxnLst>
                <a:cxn ang="0">
                  <a:pos x="16" y="352"/>
                </a:cxn>
                <a:cxn ang="0">
                  <a:pos x="112" y="112"/>
                </a:cxn>
                <a:cxn ang="0">
                  <a:pos x="304" y="208"/>
                </a:cxn>
                <a:cxn ang="0">
                  <a:pos x="544" y="16"/>
                </a:cxn>
                <a:cxn ang="0">
                  <a:pos x="880" y="304"/>
                </a:cxn>
                <a:cxn ang="0">
                  <a:pos x="832" y="544"/>
                </a:cxn>
                <a:cxn ang="0">
                  <a:pos x="880" y="832"/>
                </a:cxn>
                <a:cxn ang="0">
                  <a:pos x="640" y="928"/>
                </a:cxn>
                <a:cxn ang="0">
                  <a:pos x="304" y="928"/>
                </a:cxn>
                <a:cxn ang="0">
                  <a:pos x="256" y="784"/>
                </a:cxn>
                <a:cxn ang="0">
                  <a:pos x="64" y="688"/>
                </a:cxn>
                <a:cxn ang="0">
                  <a:pos x="16" y="592"/>
                </a:cxn>
                <a:cxn ang="0">
                  <a:pos x="16" y="352"/>
                </a:cxn>
              </a:cxnLst>
              <a:rect l="0" t="0" r="r" b="b"/>
              <a:pathLst>
                <a:path w="928" h="952">
                  <a:moveTo>
                    <a:pt x="16" y="352"/>
                  </a:moveTo>
                  <a:cubicBezTo>
                    <a:pt x="32" y="272"/>
                    <a:pt x="64" y="136"/>
                    <a:pt x="112" y="112"/>
                  </a:cubicBezTo>
                  <a:cubicBezTo>
                    <a:pt x="160" y="88"/>
                    <a:pt x="232" y="224"/>
                    <a:pt x="304" y="208"/>
                  </a:cubicBezTo>
                  <a:cubicBezTo>
                    <a:pt x="376" y="192"/>
                    <a:pt x="448" y="0"/>
                    <a:pt x="544" y="16"/>
                  </a:cubicBezTo>
                  <a:cubicBezTo>
                    <a:pt x="640" y="32"/>
                    <a:pt x="832" y="216"/>
                    <a:pt x="880" y="304"/>
                  </a:cubicBezTo>
                  <a:cubicBezTo>
                    <a:pt x="928" y="392"/>
                    <a:pt x="832" y="456"/>
                    <a:pt x="832" y="544"/>
                  </a:cubicBezTo>
                  <a:cubicBezTo>
                    <a:pt x="832" y="632"/>
                    <a:pt x="912" y="768"/>
                    <a:pt x="880" y="832"/>
                  </a:cubicBezTo>
                  <a:cubicBezTo>
                    <a:pt x="848" y="896"/>
                    <a:pt x="736" y="912"/>
                    <a:pt x="640" y="928"/>
                  </a:cubicBezTo>
                  <a:cubicBezTo>
                    <a:pt x="544" y="944"/>
                    <a:pt x="368" y="952"/>
                    <a:pt x="304" y="928"/>
                  </a:cubicBezTo>
                  <a:cubicBezTo>
                    <a:pt x="240" y="904"/>
                    <a:pt x="296" y="824"/>
                    <a:pt x="256" y="784"/>
                  </a:cubicBezTo>
                  <a:cubicBezTo>
                    <a:pt x="216" y="744"/>
                    <a:pt x="104" y="720"/>
                    <a:pt x="64" y="688"/>
                  </a:cubicBezTo>
                  <a:cubicBezTo>
                    <a:pt x="24" y="656"/>
                    <a:pt x="24" y="648"/>
                    <a:pt x="16" y="592"/>
                  </a:cubicBezTo>
                  <a:cubicBezTo>
                    <a:pt x="8" y="536"/>
                    <a:pt x="0" y="432"/>
                    <a:pt x="16" y="352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41014" name="Line 22"/>
            <p:cNvSpPr>
              <a:spLocks noChangeShapeType="1"/>
            </p:cNvSpPr>
            <p:nvPr/>
          </p:nvSpPr>
          <p:spPr bwMode="auto">
            <a:xfrm rot="2717577" flipV="1">
              <a:off x="3428" y="2928"/>
              <a:ext cx="0" cy="288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41015" name="Oval 23"/>
            <p:cNvSpPr>
              <a:spLocks noChangeArrowheads="1"/>
            </p:cNvSpPr>
            <p:nvPr/>
          </p:nvSpPr>
          <p:spPr bwMode="auto">
            <a:xfrm rot="2717577">
              <a:off x="3277" y="3104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41016" name="Line 24"/>
            <p:cNvSpPr>
              <a:spLocks noChangeShapeType="1"/>
            </p:cNvSpPr>
            <p:nvPr/>
          </p:nvSpPr>
          <p:spPr bwMode="auto">
            <a:xfrm>
              <a:off x="2976" y="3161"/>
              <a:ext cx="7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41017" name="Rectangle 25"/>
            <p:cNvSpPr>
              <a:spLocks noChangeArrowheads="1"/>
            </p:cNvSpPr>
            <p:nvPr/>
          </p:nvSpPr>
          <p:spPr bwMode="auto">
            <a:xfrm>
              <a:off x="3336" y="3036"/>
              <a:ext cx="11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i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41018" name="Text Box 26"/>
            <p:cNvSpPr txBox="1">
              <a:spLocks noChangeArrowheads="1"/>
            </p:cNvSpPr>
            <p:nvPr/>
          </p:nvSpPr>
          <p:spPr bwMode="auto">
            <a:xfrm>
              <a:off x="3516" y="2639"/>
              <a:ext cx="144" cy="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 rtl="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sz="800" b="1" kern="1200" dirty="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x</a:t>
              </a:r>
            </a:p>
          </p:txBody>
        </p:sp>
      </p:grpSp>
      <p:sp>
        <p:nvSpPr>
          <p:cNvPr id="341024" name="Text Box 32"/>
          <p:cNvSpPr txBox="1">
            <a:spLocks noChangeArrowheads="1"/>
          </p:cNvSpPr>
          <p:nvPr/>
        </p:nvSpPr>
        <p:spPr bwMode="auto">
          <a:xfrm>
            <a:off x="9856738" y="4175113"/>
            <a:ext cx="2476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41028" name="Text Box 36"/>
          <p:cNvSpPr txBox="1">
            <a:spLocks noChangeArrowheads="1"/>
          </p:cNvSpPr>
          <p:nvPr/>
        </p:nvSpPr>
        <p:spPr bwMode="auto">
          <a:xfrm>
            <a:off x="2641603" y="1752600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41041" name="Text Box 49"/>
          <p:cNvSpPr txBox="1">
            <a:spLocks noChangeArrowheads="1"/>
          </p:cNvSpPr>
          <p:nvPr/>
        </p:nvSpPr>
        <p:spPr bwMode="auto">
          <a:xfrm>
            <a:off x="2243115" y="2882904"/>
            <a:ext cx="685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a</a:t>
            </a:r>
          </a:p>
        </p:txBody>
      </p:sp>
      <p:grpSp>
        <p:nvGrpSpPr>
          <p:cNvPr id="3" name="Group 43"/>
          <p:cNvGrpSpPr/>
          <p:nvPr/>
        </p:nvGrpSpPr>
        <p:grpSpPr>
          <a:xfrm>
            <a:off x="1496961" y="3592521"/>
            <a:ext cx="660468" cy="509566"/>
            <a:chOff x="5529213" y="4086234"/>
            <a:chExt cx="660468" cy="509566"/>
          </a:xfrm>
        </p:grpSpPr>
        <p:sp>
          <p:nvSpPr>
            <p:cNvPr id="341043" name="Text Box 51"/>
            <p:cNvSpPr txBox="1">
              <a:spLocks noChangeArrowheads="1"/>
            </p:cNvSpPr>
            <p:nvPr/>
          </p:nvSpPr>
          <p:spPr bwMode="auto">
            <a:xfrm>
              <a:off x="5529213" y="4291000"/>
              <a:ext cx="6096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 rtl="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sz="1400" b="1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p</a:t>
              </a:r>
              <a:r>
                <a:rPr lang="en-US" sz="1400" b="1" kern="1200" baseline="-250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1" name="Rectangle 12"/>
            <p:cNvSpPr>
              <a:spLocks noChangeArrowheads="1"/>
            </p:cNvSpPr>
            <p:nvPr/>
          </p:nvSpPr>
          <p:spPr bwMode="auto">
            <a:xfrm>
              <a:off x="5922981" y="4086234"/>
              <a:ext cx="266700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l-GR" sz="1200" i="1" kern="1200" dirty="0">
                  <a:solidFill>
                    <a:srgbClr val="00B050"/>
                  </a:solidFill>
                  <a:latin typeface="Arial" charset="0"/>
                  <a:ea typeface="+mn-ea"/>
                  <a:cs typeface="+mn-cs"/>
                </a:rPr>
                <a:t>θ</a:t>
              </a:r>
              <a:endParaRPr lang="en-US" sz="1200" i="1" kern="1200" dirty="0">
                <a:solidFill>
                  <a:srgbClr val="00B050"/>
                </a:solidFill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5" name="Group 42"/>
          <p:cNvGrpSpPr/>
          <p:nvPr/>
        </p:nvGrpSpPr>
        <p:grpSpPr>
          <a:xfrm>
            <a:off x="2328885" y="3665547"/>
            <a:ext cx="1225476" cy="436540"/>
            <a:chOff x="6361137" y="4159260"/>
            <a:chExt cx="1225476" cy="436540"/>
          </a:xfrm>
        </p:grpSpPr>
        <p:sp>
          <p:nvSpPr>
            <p:cNvPr id="341034" name="Line 42"/>
            <p:cNvSpPr>
              <a:spLocks noChangeShapeType="1"/>
            </p:cNvSpPr>
            <p:nvPr/>
          </p:nvSpPr>
          <p:spPr bwMode="auto">
            <a:xfrm rot="17646248" flipV="1">
              <a:off x="6722934" y="4097479"/>
              <a:ext cx="0" cy="45720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ln>
                  <a:solidFill>
                    <a:srgbClr val="7030A0"/>
                  </a:solidFill>
                </a:ln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41035" name="Oval 43"/>
            <p:cNvSpPr>
              <a:spLocks noChangeArrowheads="1"/>
            </p:cNvSpPr>
            <p:nvPr/>
          </p:nvSpPr>
          <p:spPr bwMode="auto">
            <a:xfrm rot="17646248">
              <a:off x="6855322" y="4344407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41044" name="Text Box 52"/>
            <p:cNvSpPr txBox="1">
              <a:spLocks noChangeArrowheads="1"/>
            </p:cNvSpPr>
            <p:nvPr/>
          </p:nvSpPr>
          <p:spPr bwMode="auto">
            <a:xfrm>
              <a:off x="6977013" y="4291000"/>
              <a:ext cx="6096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 rtl="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sz="1400" b="1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p</a:t>
              </a:r>
              <a:r>
                <a:rPr lang="en-US" sz="1400" b="1" kern="1200" baseline="-250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0" name="Line 11"/>
            <p:cNvSpPr>
              <a:spLocks noChangeShapeType="1"/>
            </p:cNvSpPr>
            <p:nvPr/>
          </p:nvSpPr>
          <p:spPr bwMode="auto">
            <a:xfrm>
              <a:off x="6361137" y="4414851"/>
              <a:ext cx="1143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2" name="Rectangle 12"/>
            <p:cNvSpPr>
              <a:spLocks noChangeArrowheads="1"/>
            </p:cNvSpPr>
            <p:nvPr/>
          </p:nvSpPr>
          <p:spPr bwMode="auto">
            <a:xfrm>
              <a:off x="6908832" y="4159260"/>
              <a:ext cx="266700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l-GR" sz="1200" i="1" kern="1200" dirty="0">
                  <a:solidFill>
                    <a:srgbClr val="7030A0"/>
                  </a:solidFill>
                  <a:latin typeface="Arial" charset="0"/>
                  <a:ea typeface="+mn-ea"/>
                  <a:cs typeface="+mn-cs"/>
                </a:rPr>
                <a:t>θ</a:t>
              </a:r>
              <a:endParaRPr lang="en-US" sz="1200" i="1" kern="1200" dirty="0">
                <a:solidFill>
                  <a:srgbClr val="7030A0"/>
                </a:solidFill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4800600" y="2911257"/>
            <a:ext cx="398457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2800" kern="1200" dirty="0">
                <a:solidFill>
                  <a:srgbClr val="000000"/>
                </a:solidFill>
                <a:latin typeface="Arial"/>
                <a:ea typeface="+mn-ea"/>
              </a:rPr>
              <a:t>At each boundary point, compute displacement vector: </a:t>
            </a:r>
            <a:r>
              <a:rPr lang="en-US" sz="2800" b="1" kern="1200" dirty="0">
                <a:solidFill>
                  <a:srgbClr val="FF0000"/>
                </a:solidFill>
                <a:latin typeface="Arial"/>
                <a:ea typeface="+mn-ea"/>
              </a:rPr>
              <a:t>r</a:t>
            </a:r>
            <a:r>
              <a:rPr lang="en-US" sz="2800" b="1" kern="1200" dirty="0">
                <a:solidFill>
                  <a:srgbClr val="000000"/>
                </a:solidFill>
                <a:latin typeface="Arial"/>
                <a:ea typeface="+mn-ea"/>
              </a:rPr>
              <a:t> = a – p</a:t>
            </a:r>
            <a:r>
              <a:rPr lang="en-US" sz="2800" b="1" kern="1200" baseline="-25000" dirty="0">
                <a:solidFill>
                  <a:srgbClr val="000000"/>
                </a:solidFill>
                <a:latin typeface="Arial"/>
                <a:ea typeface="+mn-ea"/>
              </a:rPr>
              <a:t>i</a:t>
            </a:r>
            <a:r>
              <a:rPr lang="en-US" sz="2800" kern="1200" dirty="0">
                <a:solidFill>
                  <a:srgbClr val="000000"/>
                </a:solidFill>
                <a:latin typeface="Arial"/>
                <a:ea typeface="+mn-ea"/>
              </a:rPr>
              <a:t>.</a:t>
            </a:r>
          </a:p>
          <a:p>
            <a:pPr algn="l" rtl="0"/>
            <a:endParaRPr lang="en-US" sz="2800" kern="1200" dirty="0">
              <a:solidFill>
                <a:srgbClr val="000000"/>
              </a:solidFill>
              <a:latin typeface="Arial"/>
              <a:ea typeface="+mn-ea"/>
            </a:endParaRPr>
          </a:p>
          <a:p>
            <a:pPr algn="l" rtl="0"/>
            <a:r>
              <a:rPr lang="en-US" sz="2800" dirty="0">
                <a:solidFill>
                  <a:srgbClr val="000000"/>
                </a:solidFill>
                <a:latin typeface="Arial"/>
              </a:rPr>
              <a:t>S</a:t>
            </a:r>
            <a:r>
              <a:rPr lang="en-US" sz="2800" kern="1200" dirty="0" smtClean="0">
                <a:solidFill>
                  <a:srgbClr val="000000"/>
                </a:solidFill>
                <a:latin typeface="Arial"/>
                <a:ea typeface="+mn-ea"/>
              </a:rPr>
              <a:t>tore </a:t>
            </a:r>
            <a:r>
              <a:rPr lang="en-US" sz="2800" kern="1200" dirty="0">
                <a:solidFill>
                  <a:srgbClr val="000000"/>
                </a:solidFill>
                <a:latin typeface="Arial"/>
                <a:ea typeface="+mn-ea"/>
              </a:rPr>
              <a:t>these vectors in a table indexed by gradient orientation </a:t>
            </a:r>
            <a:r>
              <a:rPr lang="el-GR" sz="2800" kern="12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θ</a:t>
            </a:r>
            <a:r>
              <a:rPr lang="en-US" sz="2800" kern="12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.</a:t>
            </a:r>
            <a:endParaRPr lang="en-US" sz="1050" kern="12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cxnSp>
        <p:nvCxnSpPr>
          <p:cNvPr id="47" name="Straight Arrow Connector 46"/>
          <p:cNvCxnSpPr>
            <a:endCxn id="341041" idx="1"/>
          </p:cNvCxnSpPr>
          <p:nvPr/>
        </p:nvCxnSpPr>
        <p:spPr bwMode="auto">
          <a:xfrm rot="5400000" flipH="1" flipV="1">
            <a:off x="1659303" y="3211919"/>
            <a:ext cx="729470" cy="43815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8" name="Straight Arrow Connector 47"/>
          <p:cNvCxnSpPr>
            <a:endCxn id="341041" idx="1"/>
          </p:cNvCxnSpPr>
          <p:nvPr/>
        </p:nvCxnSpPr>
        <p:spPr bwMode="auto">
          <a:xfrm rot="16200000" flipV="1">
            <a:off x="2152230" y="3157146"/>
            <a:ext cx="839009" cy="65723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1" name="Title 1"/>
          <p:cNvSpPr txBox="1">
            <a:spLocks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800" smtClean="0"/>
              <a:t>Generalized Hough Transform</a:t>
            </a:r>
            <a:endParaRPr lang="en-US" sz="3800" dirty="0"/>
          </a:p>
        </p:txBody>
      </p:sp>
      <p:sp>
        <p:nvSpPr>
          <p:cNvPr id="7" name="TextBox 6"/>
          <p:cNvSpPr txBox="1"/>
          <p:nvPr/>
        </p:nvSpPr>
        <p:spPr>
          <a:xfrm>
            <a:off x="4800600" y="2209800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/>
              <a:t>Offline procedure: </a:t>
            </a:r>
            <a:endParaRPr lang="en-US" sz="2800" b="1" u="sng" dirty="0"/>
          </a:p>
        </p:txBody>
      </p:sp>
      <p:sp>
        <p:nvSpPr>
          <p:cNvPr id="33" name="TextBox 32"/>
          <p:cNvSpPr txBox="1"/>
          <p:nvPr/>
        </p:nvSpPr>
        <p:spPr>
          <a:xfrm>
            <a:off x="1219200" y="43926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Model shape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1295400" y="4800600"/>
            <a:ext cx="2514600" cy="1676400"/>
            <a:chOff x="1066800" y="4800600"/>
            <a:chExt cx="2514600" cy="1676400"/>
          </a:xfrm>
        </p:grpSpPr>
        <p:sp>
          <p:nvSpPr>
            <p:cNvPr id="43" name="Rectangle 12"/>
            <p:cNvSpPr>
              <a:spLocks noChangeArrowheads="1"/>
            </p:cNvSpPr>
            <p:nvPr/>
          </p:nvSpPr>
          <p:spPr bwMode="auto">
            <a:xfrm>
              <a:off x="1371601" y="5029199"/>
              <a:ext cx="32412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l-GR" sz="2000" i="1" kern="1200" dirty="0">
                  <a:solidFill>
                    <a:srgbClr val="00B050"/>
                  </a:solidFill>
                  <a:latin typeface="Arial" charset="0"/>
                  <a:ea typeface="+mn-ea"/>
                  <a:cs typeface="+mn-cs"/>
                </a:rPr>
                <a:t>θ</a:t>
              </a:r>
              <a:endParaRPr lang="en-US" sz="2000" i="1" kern="1200" dirty="0">
                <a:solidFill>
                  <a:srgbClr val="00B05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4" name="Line 22"/>
            <p:cNvSpPr>
              <a:spLocks noChangeShapeType="1"/>
            </p:cNvSpPr>
            <p:nvPr/>
          </p:nvSpPr>
          <p:spPr bwMode="auto">
            <a:xfrm rot="2717577" flipV="1">
              <a:off x="1457868" y="4885217"/>
              <a:ext cx="0" cy="457200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cxnSp>
          <p:nvCxnSpPr>
            <p:cNvPr id="46" name="Straight Arrow Connector 45"/>
            <p:cNvCxnSpPr/>
            <p:nvPr/>
          </p:nvCxnSpPr>
          <p:spPr bwMode="auto">
            <a:xfrm rot="5400000" flipH="1" flipV="1">
              <a:off x="2209801" y="4952999"/>
              <a:ext cx="457200" cy="30480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9" name="Line 42"/>
            <p:cNvSpPr>
              <a:spLocks noChangeShapeType="1"/>
            </p:cNvSpPr>
            <p:nvPr/>
          </p:nvSpPr>
          <p:spPr bwMode="auto">
            <a:xfrm rot="17646248" flipV="1">
              <a:off x="1351667" y="5503560"/>
              <a:ext cx="0" cy="45720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ln>
                  <a:solidFill>
                    <a:srgbClr val="7030A0"/>
                  </a:solidFill>
                </a:ln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0" name="Rectangle 12"/>
            <p:cNvSpPr>
              <a:spLocks noChangeArrowheads="1"/>
            </p:cNvSpPr>
            <p:nvPr/>
          </p:nvSpPr>
          <p:spPr bwMode="auto">
            <a:xfrm>
              <a:off x="1537565" y="5565341"/>
              <a:ext cx="32412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l-GR" sz="2000" i="1" kern="1200" dirty="0">
                  <a:solidFill>
                    <a:srgbClr val="7030A0"/>
                  </a:solidFill>
                  <a:latin typeface="Arial" charset="0"/>
                  <a:ea typeface="+mn-ea"/>
                  <a:cs typeface="+mn-cs"/>
                </a:rPr>
                <a:t>θ</a:t>
              </a:r>
              <a:endParaRPr lang="en-US" sz="2000" i="1" kern="1200" dirty="0">
                <a:solidFill>
                  <a:srgbClr val="7030A0"/>
                </a:solidFill>
                <a:latin typeface="Arial" charset="0"/>
                <a:ea typeface="+mn-ea"/>
                <a:cs typeface="+mn-cs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 bwMode="auto">
            <a:xfrm rot="16200000" flipV="1">
              <a:off x="2286000" y="5562600"/>
              <a:ext cx="533400" cy="3810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2" name="Rectangle 51"/>
            <p:cNvSpPr/>
            <p:nvPr/>
          </p:nvSpPr>
          <p:spPr bwMode="auto">
            <a:xfrm>
              <a:off x="1066800" y="4800600"/>
              <a:ext cx="2514600" cy="6096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1066800" y="5410200"/>
              <a:ext cx="2514600" cy="6096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 bwMode="auto">
            <a:xfrm rot="5400000">
              <a:off x="1066800" y="5638800"/>
              <a:ext cx="16764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1" name="TextBox 60"/>
            <p:cNvSpPr txBox="1"/>
            <p:nvPr/>
          </p:nvSpPr>
          <p:spPr>
            <a:xfrm rot="5400000">
              <a:off x="1289566" y="6025634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1066800" y="6019800"/>
              <a:ext cx="2514600" cy="4572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743200" y="5029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743200" y="5562600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50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build="allAtOnce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007"/>
          <p:cNvPicPr>
            <a:picLocks noChangeAspect="1" noChangeArrowheads="1"/>
          </p:cNvPicPr>
          <p:nvPr/>
        </p:nvPicPr>
        <p:blipFill>
          <a:blip r:embed="rId3" cstate="print"/>
          <a:srcRect r="52724"/>
          <a:stretch>
            <a:fillRect/>
          </a:stretch>
        </p:blipFill>
        <p:spPr bwMode="auto">
          <a:xfrm>
            <a:off x="5410200" y="1828800"/>
            <a:ext cx="3124200" cy="258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1011" name="Rectangle 19"/>
          <p:cNvSpPr>
            <a:spLocks noChangeArrowheads="1"/>
          </p:cNvSpPr>
          <p:nvPr/>
        </p:nvSpPr>
        <p:spPr bwMode="auto">
          <a:xfrm>
            <a:off x="5791200" y="2057400"/>
            <a:ext cx="2743200" cy="19812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41019" name="Freeform 27"/>
          <p:cNvSpPr>
            <a:spLocks/>
          </p:cNvSpPr>
          <p:nvPr/>
        </p:nvSpPr>
        <p:spPr bwMode="auto">
          <a:xfrm>
            <a:off x="6990680" y="2095871"/>
            <a:ext cx="1473200" cy="1511300"/>
          </a:xfrm>
          <a:custGeom>
            <a:avLst/>
            <a:gdLst/>
            <a:ahLst/>
            <a:cxnLst>
              <a:cxn ang="0">
                <a:pos x="16" y="352"/>
              </a:cxn>
              <a:cxn ang="0">
                <a:pos x="112" y="112"/>
              </a:cxn>
              <a:cxn ang="0">
                <a:pos x="304" y="208"/>
              </a:cxn>
              <a:cxn ang="0">
                <a:pos x="544" y="16"/>
              </a:cxn>
              <a:cxn ang="0">
                <a:pos x="880" y="304"/>
              </a:cxn>
              <a:cxn ang="0">
                <a:pos x="832" y="544"/>
              </a:cxn>
              <a:cxn ang="0">
                <a:pos x="880" y="832"/>
              </a:cxn>
              <a:cxn ang="0">
                <a:pos x="640" y="928"/>
              </a:cxn>
              <a:cxn ang="0">
                <a:pos x="304" y="928"/>
              </a:cxn>
              <a:cxn ang="0">
                <a:pos x="256" y="784"/>
              </a:cxn>
              <a:cxn ang="0">
                <a:pos x="64" y="688"/>
              </a:cxn>
              <a:cxn ang="0">
                <a:pos x="16" y="592"/>
              </a:cxn>
              <a:cxn ang="0">
                <a:pos x="16" y="352"/>
              </a:cxn>
            </a:cxnLst>
            <a:rect l="0" t="0" r="r" b="b"/>
            <a:pathLst>
              <a:path w="928" h="952">
                <a:moveTo>
                  <a:pt x="16" y="352"/>
                </a:moveTo>
                <a:cubicBezTo>
                  <a:pt x="32" y="272"/>
                  <a:pt x="64" y="136"/>
                  <a:pt x="112" y="112"/>
                </a:cubicBezTo>
                <a:cubicBezTo>
                  <a:pt x="160" y="88"/>
                  <a:pt x="232" y="224"/>
                  <a:pt x="304" y="208"/>
                </a:cubicBezTo>
                <a:cubicBezTo>
                  <a:pt x="376" y="192"/>
                  <a:pt x="448" y="0"/>
                  <a:pt x="544" y="16"/>
                </a:cubicBezTo>
                <a:cubicBezTo>
                  <a:pt x="640" y="32"/>
                  <a:pt x="832" y="216"/>
                  <a:pt x="880" y="304"/>
                </a:cubicBezTo>
                <a:cubicBezTo>
                  <a:pt x="928" y="392"/>
                  <a:pt x="832" y="456"/>
                  <a:pt x="832" y="544"/>
                </a:cubicBezTo>
                <a:cubicBezTo>
                  <a:pt x="832" y="632"/>
                  <a:pt x="912" y="768"/>
                  <a:pt x="880" y="832"/>
                </a:cubicBezTo>
                <a:cubicBezTo>
                  <a:pt x="848" y="896"/>
                  <a:pt x="736" y="912"/>
                  <a:pt x="640" y="928"/>
                </a:cubicBezTo>
                <a:cubicBezTo>
                  <a:pt x="544" y="944"/>
                  <a:pt x="368" y="952"/>
                  <a:pt x="304" y="928"/>
                </a:cubicBezTo>
                <a:cubicBezTo>
                  <a:pt x="240" y="904"/>
                  <a:pt x="296" y="824"/>
                  <a:pt x="256" y="784"/>
                </a:cubicBezTo>
                <a:cubicBezTo>
                  <a:pt x="216" y="744"/>
                  <a:pt x="104" y="720"/>
                  <a:pt x="64" y="688"/>
                </a:cubicBezTo>
                <a:cubicBezTo>
                  <a:pt x="24" y="656"/>
                  <a:pt x="24" y="648"/>
                  <a:pt x="16" y="592"/>
                </a:cubicBezTo>
                <a:cubicBezTo>
                  <a:pt x="8" y="536"/>
                  <a:pt x="0" y="432"/>
                  <a:pt x="16" y="352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  <a:prstDash val="sysDash"/>
            <a:round/>
            <a:headEnd/>
            <a:tailEnd/>
          </a:ln>
          <a:effectLst/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41017" name="Rectangle 25"/>
          <p:cNvSpPr>
            <a:spLocks noChangeArrowheads="1"/>
          </p:cNvSpPr>
          <p:nvPr/>
        </p:nvSpPr>
        <p:spPr bwMode="auto">
          <a:xfrm>
            <a:off x="7333580" y="3105521"/>
            <a:ext cx="1841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i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41024" name="Text Box 32"/>
          <p:cNvSpPr txBox="1">
            <a:spLocks noChangeArrowheads="1"/>
          </p:cNvSpPr>
          <p:nvPr/>
        </p:nvSpPr>
        <p:spPr bwMode="auto">
          <a:xfrm>
            <a:off x="8255868" y="3270621"/>
            <a:ext cx="2476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41028" name="Text Box 36"/>
          <p:cNvSpPr txBox="1">
            <a:spLocks noChangeArrowheads="1"/>
          </p:cNvSpPr>
          <p:nvPr/>
        </p:nvSpPr>
        <p:spPr bwMode="auto">
          <a:xfrm>
            <a:off x="2821042" y="17018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41043" name="Text Box 51"/>
          <p:cNvSpPr txBox="1">
            <a:spLocks noChangeArrowheads="1"/>
          </p:cNvSpPr>
          <p:nvPr/>
        </p:nvSpPr>
        <p:spPr bwMode="auto">
          <a:xfrm>
            <a:off x="6990680" y="3288096"/>
            <a:ext cx="609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p</a:t>
            </a:r>
            <a:r>
              <a:rPr lang="en-US" sz="1400" b="1" kern="1200" baseline="-250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1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7239917" y="3083330"/>
            <a:ext cx="468313" cy="282541"/>
            <a:chOff x="7259637" y="4200559"/>
            <a:chExt cx="468313" cy="282541"/>
          </a:xfrm>
        </p:grpSpPr>
        <p:sp>
          <p:nvSpPr>
            <p:cNvPr id="341014" name="Line 22"/>
            <p:cNvSpPr>
              <a:spLocks noChangeShapeType="1"/>
            </p:cNvSpPr>
            <p:nvPr/>
          </p:nvSpPr>
          <p:spPr bwMode="auto">
            <a:xfrm rot="2717577" flipV="1">
              <a:off x="7499350" y="4051300"/>
              <a:ext cx="0" cy="457200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41015" name="Oval 23"/>
            <p:cNvSpPr>
              <a:spLocks noChangeArrowheads="1"/>
            </p:cNvSpPr>
            <p:nvPr/>
          </p:nvSpPr>
          <p:spPr bwMode="auto">
            <a:xfrm rot="2717577">
              <a:off x="7259637" y="43307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1" name="Rectangle 12"/>
            <p:cNvSpPr>
              <a:spLocks noChangeArrowheads="1"/>
            </p:cNvSpPr>
            <p:nvPr/>
          </p:nvSpPr>
          <p:spPr bwMode="auto">
            <a:xfrm>
              <a:off x="7404168" y="4200559"/>
              <a:ext cx="266700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l-GR" sz="1200" i="1" kern="1200" dirty="0">
                  <a:solidFill>
                    <a:srgbClr val="00B050"/>
                  </a:solidFill>
                  <a:latin typeface="Arial" charset="0"/>
                  <a:ea typeface="+mn-ea"/>
                  <a:cs typeface="+mn-cs"/>
                </a:rPr>
                <a:t>θ</a:t>
              </a:r>
              <a:endParaRPr lang="en-US" sz="1200" i="1" kern="1200" dirty="0">
                <a:solidFill>
                  <a:srgbClr val="00B050"/>
                </a:solidFill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955801" y="3156356"/>
            <a:ext cx="681198" cy="337547"/>
            <a:chOff x="7975521" y="4273585"/>
            <a:chExt cx="681198" cy="337547"/>
          </a:xfrm>
        </p:grpSpPr>
        <p:sp>
          <p:nvSpPr>
            <p:cNvPr id="341034" name="Line 42"/>
            <p:cNvSpPr>
              <a:spLocks noChangeShapeType="1"/>
            </p:cNvSpPr>
            <p:nvPr/>
          </p:nvSpPr>
          <p:spPr bwMode="auto">
            <a:xfrm rot="17646248" flipV="1">
              <a:off x="8204121" y="4211804"/>
              <a:ext cx="0" cy="45720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41035" name="Oval 43"/>
            <p:cNvSpPr>
              <a:spLocks noChangeArrowheads="1"/>
            </p:cNvSpPr>
            <p:nvPr/>
          </p:nvSpPr>
          <p:spPr bwMode="auto">
            <a:xfrm rot="17646248">
              <a:off x="8336509" y="4458732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2" name="Rectangle 12"/>
            <p:cNvSpPr>
              <a:spLocks noChangeArrowheads="1"/>
            </p:cNvSpPr>
            <p:nvPr/>
          </p:nvSpPr>
          <p:spPr bwMode="auto">
            <a:xfrm>
              <a:off x="8390019" y="4273585"/>
              <a:ext cx="266700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l-GR" sz="1200" i="1" kern="1200" dirty="0">
                  <a:solidFill>
                    <a:srgbClr val="7030A0"/>
                  </a:solidFill>
                  <a:latin typeface="Arial" charset="0"/>
                  <a:ea typeface="+mn-ea"/>
                  <a:cs typeface="+mn-cs"/>
                </a:rPr>
                <a:t>θ</a:t>
              </a:r>
              <a:endParaRPr lang="en-US" sz="1200" i="1" kern="1200" dirty="0">
                <a:solidFill>
                  <a:srgbClr val="7030A0"/>
                </a:solidFill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685800" y="2010454"/>
            <a:ext cx="4495800" cy="2332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45000"/>
              </a:spcBef>
            </a:pPr>
            <a:r>
              <a:rPr lang="en-US" sz="2800" dirty="0"/>
              <a:t>For each edge point:</a:t>
            </a:r>
          </a:p>
          <a:p>
            <a:pPr marL="342900" indent="-342900">
              <a:spcBef>
                <a:spcPct val="45000"/>
              </a:spcBef>
              <a:buFont typeface="Arial" pitchFamily="34" charset="0"/>
              <a:buChar char="•"/>
            </a:pPr>
            <a:r>
              <a:rPr lang="en-US" sz="2400" dirty="0"/>
              <a:t>Use its gradient orientation </a:t>
            </a:r>
            <a:r>
              <a:rPr lang="el-GR" sz="2400" i="1" dirty="0"/>
              <a:t>θ</a:t>
            </a:r>
            <a:r>
              <a:rPr lang="en-US" sz="2400" dirty="0"/>
              <a:t> to index into stored table </a:t>
            </a:r>
          </a:p>
          <a:p>
            <a:pPr marL="342900" indent="-342900">
              <a:spcBef>
                <a:spcPct val="45000"/>
              </a:spcBef>
              <a:buFont typeface="Arial" pitchFamily="34" charset="0"/>
              <a:buChar char="•"/>
            </a:pPr>
            <a:r>
              <a:rPr lang="en-US" sz="2400" dirty="0"/>
              <a:t>Use retrieved </a:t>
            </a:r>
            <a:r>
              <a:rPr lang="en-US" sz="2400" b="1" dirty="0"/>
              <a:t>r</a:t>
            </a:r>
            <a:r>
              <a:rPr lang="en-US" sz="2400" dirty="0"/>
              <a:t> vectors to vote for </a:t>
            </a:r>
            <a:r>
              <a:rPr lang="en-US" sz="2400" dirty="0" smtClean="0"/>
              <a:t>reference point</a:t>
            </a:r>
            <a:endParaRPr lang="en-US" sz="2400" dirty="0"/>
          </a:p>
        </p:txBody>
      </p:sp>
      <p:cxnSp>
        <p:nvCxnSpPr>
          <p:cNvPr id="47" name="Straight Arrow Connector 46"/>
          <p:cNvCxnSpPr/>
          <p:nvPr/>
        </p:nvCxnSpPr>
        <p:spPr bwMode="auto">
          <a:xfrm rot="5400000" flipH="1" flipV="1">
            <a:off x="7153022" y="2702728"/>
            <a:ext cx="729470" cy="43815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8" name="Straight Arrow Connector 47"/>
          <p:cNvCxnSpPr/>
          <p:nvPr/>
        </p:nvCxnSpPr>
        <p:spPr bwMode="auto">
          <a:xfrm rot="16200000" flipV="1">
            <a:off x="7645949" y="2647955"/>
            <a:ext cx="839009" cy="65723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1" name="Title 1"/>
          <p:cNvSpPr txBox="1">
            <a:spLocks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800" dirty="0" smtClean="0"/>
              <a:t>Generalized Hough Transform</a:t>
            </a:r>
            <a:endParaRPr lang="en-US" sz="3800" dirty="0"/>
          </a:p>
        </p:txBody>
      </p:sp>
      <p:sp>
        <p:nvSpPr>
          <p:cNvPr id="7" name="TextBox 6"/>
          <p:cNvSpPr txBox="1"/>
          <p:nvPr/>
        </p:nvSpPr>
        <p:spPr>
          <a:xfrm>
            <a:off x="685800" y="1385197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/>
              <a:t>Detection procedure: </a:t>
            </a:r>
            <a:endParaRPr lang="en-US" sz="2800" b="1" u="sng" dirty="0"/>
          </a:p>
        </p:txBody>
      </p:sp>
      <p:sp>
        <p:nvSpPr>
          <p:cNvPr id="32" name="Text Box 4"/>
          <p:cNvSpPr txBox="1">
            <a:spLocks noChangeArrowheads="1"/>
          </p:cNvSpPr>
          <p:nvPr/>
        </p:nvSpPr>
        <p:spPr bwMode="auto">
          <a:xfrm>
            <a:off x="685800" y="6367046"/>
            <a:ext cx="84582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600" i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Assuming translation is the only transformation here, i.e., orientation and scale are fixed.</a:t>
            </a:r>
          </a:p>
        </p:txBody>
      </p:sp>
      <p:sp>
        <p:nvSpPr>
          <p:cNvPr id="33" name="Freeform 27"/>
          <p:cNvSpPr>
            <a:spLocks/>
          </p:cNvSpPr>
          <p:nvPr/>
        </p:nvSpPr>
        <p:spPr bwMode="auto">
          <a:xfrm>
            <a:off x="5923880" y="2451458"/>
            <a:ext cx="1473200" cy="1511300"/>
          </a:xfrm>
          <a:custGeom>
            <a:avLst/>
            <a:gdLst/>
            <a:ahLst/>
            <a:cxnLst>
              <a:cxn ang="0">
                <a:pos x="16" y="352"/>
              </a:cxn>
              <a:cxn ang="0">
                <a:pos x="112" y="112"/>
              </a:cxn>
              <a:cxn ang="0">
                <a:pos x="304" y="208"/>
              </a:cxn>
              <a:cxn ang="0">
                <a:pos x="544" y="16"/>
              </a:cxn>
              <a:cxn ang="0">
                <a:pos x="880" y="304"/>
              </a:cxn>
              <a:cxn ang="0">
                <a:pos x="832" y="544"/>
              </a:cxn>
              <a:cxn ang="0">
                <a:pos x="880" y="832"/>
              </a:cxn>
              <a:cxn ang="0">
                <a:pos x="640" y="928"/>
              </a:cxn>
              <a:cxn ang="0">
                <a:pos x="304" y="928"/>
              </a:cxn>
              <a:cxn ang="0">
                <a:pos x="256" y="784"/>
              </a:cxn>
              <a:cxn ang="0">
                <a:pos x="64" y="688"/>
              </a:cxn>
              <a:cxn ang="0">
                <a:pos x="16" y="592"/>
              </a:cxn>
              <a:cxn ang="0">
                <a:pos x="16" y="352"/>
              </a:cxn>
            </a:cxnLst>
            <a:rect l="0" t="0" r="r" b="b"/>
            <a:pathLst>
              <a:path w="928" h="952">
                <a:moveTo>
                  <a:pt x="16" y="352"/>
                </a:moveTo>
                <a:cubicBezTo>
                  <a:pt x="32" y="272"/>
                  <a:pt x="64" y="136"/>
                  <a:pt x="112" y="112"/>
                </a:cubicBezTo>
                <a:cubicBezTo>
                  <a:pt x="160" y="88"/>
                  <a:pt x="232" y="224"/>
                  <a:pt x="304" y="208"/>
                </a:cubicBezTo>
                <a:cubicBezTo>
                  <a:pt x="376" y="192"/>
                  <a:pt x="448" y="0"/>
                  <a:pt x="544" y="16"/>
                </a:cubicBezTo>
                <a:cubicBezTo>
                  <a:pt x="640" y="32"/>
                  <a:pt x="832" y="216"/>
                  <a:pt x="880" y="304"/>
                </a:cubicBezTo>
                <a:cubicBezTo>
                  <a:pt x="928" y="392"/>
                  <a:pt x="832" y="456"/>
                  <a:pt x="832" y="544"/>
                </a:cubicBezTo>
                <a:cubicBezTo>
                  <a:pt x="832" y="632"/>
                  <a:pt x="912" y="768"/>
                  <a:pt x="880" y="832"/>
                </a:cubicBezTo>
                <a:cubicBezTo>
                  <a:pt x="848" y="896"/>
                  <a:pt x="736" y="912"/>
                  <a:pt x="640" y="928"/>
                </a:cubicBezTo>
                <a:cubicBezTo>
                  <a:pt x="544" y="944"/>
                  <a:pt x="368" y="952"/>
                  <a:pt x="304" y="928"/>
                </a:cubicBezTo>
                <a:cubicBezTo>
                  <a:pt x="240" y="904"/>
                  <a:pt x="296" y="824"/>
                  <a:pt x="256" y="784"/>
                </a:cubicBezTo>
                <a:cubicBezTo>
                  <a:pt x="216" y="744"/>
                  <a:pt x="104" y="720"/>
                  <a:pt x="64" y="688"/>
                </a:cubicBezTo>
                <a:cubicBezTo>
                  <a:pt x="24" y="656"/>
                  <a:pt x="24" y="648"/>
                  <a:pt x="16" y="592"/>
                </a:cubicBezTo>
                <a:cubicBezTo>
                  <a:pt x="8" y="536"/>
                  <a:pt x="0" y="432"/>
                  <a:pt x="16" y="352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  <a:prstDash val="sysDash"/>
            <a:round/>
            <a:headEnd/>
            <a:tailEnd/>
          </a:ln>
          <a:effectLst/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7" name="Rectangle 25"/>
          <p:cNvSpPr>
            <a:spLocks noChangeArrowheads="1"/>
          </p:cNvSpPr>
          <p:nvPr/>
        </p:nvSpPr>
        <p:spPr bwMode="auto">
          <a:xfrm>
            <a:off x="6266780" y="3461108"/>
            <a:ext cx="1841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i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8" name="Text Box 26"/>
          <p:cNvSpPr txBox="1">
            <a:spLocks noChangeArrowheads="1"/>
          </p:cNvSpPr>
          <p:nvPr/>
        </p:nvSpPr>
        <p:spPr bwMode="auto">
          <a:xfrm>
            <a:off x="6629400" y="1828800"/>
            <a:ext cx="2286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400" b="1" kern="1200" dirty="0">
                <a:solidFill>
                  <a:srgbClr val="0070C0"/>
                </a:solidFill>
                <a:latin typeface="Arial" charset="0"/>
                <a:ea typeface="+mn-ea"/>
                <a:cs typeface="+mn-cs"/>
              </a:rPr>
              <a:t>x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6173117" y="3438917"/>
            <a:ext cx="468313" cy="282541"/>
            <a:chOff x="6192837" y="4556146"/>
            <a:chExt cx="468313" cy="282541"/>
          </a:xfrm>
        </p:grpSpPr>
        <p:sp>
          <p:nvSpPr>
            <p:cNvPr id="34" name="Line 22"/>
            <p:cNvSpPr>
              <a:spLocks noChangeShapeType="1"/>
            </p:cNvSpPr>
            <p:nvPr/>
          </p:nvSpPr>
          <p:spPr bwMode="auto">
            <a:xfrm rot="2717577" flipV="1">
              <a:off x="6432550" y="4406887"/>
              <a:ext cx="0" cy="457200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5" name="Oval 23"/>
            <p:cNvSpPr>
              <a:spLocks noChangeArrowheads="1"/>
            </p:cNvSpPr>
            <p:nvPr/>
          </p:nvSpPr>
          <p:spPr bwMode="auto">
            <a:xfrm rot="2717577">
              <a:off x="6192837" y="4686287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6" name="Rectangle 12"/>
            <p:cNvSpPr>
              <a:spLocks noChangeArrowheads="1"/>
            </p:cNvSpPr>
            <p:nvPr/>
          </p:nvSpPr>
          <p:spPr bwMode="auto">
            <a:xfrm>
              <a:off x="6337368" y="4556146"/>
              <a:ext cx="266700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l-GR" sz="1200" i="1" kern="1200" dirty="0">
                  <a:solidFill>
                    <a:srgbClr val="00B050"/>
                  </a:solidFill>
                  <a:latin typeface="Arial" charset="0"/>
                  <a:ea typeface="+mn-ea"/>
                  <a:cs typeface="+mn-cs"/>
                </a:rPr>
                <a:t>θ</a:t>
              </a:r>
              <a:endParaRPr lang="en-US" sz="1200" i="1" kern="1200" dirty="0">
                <a:solidFill>
                  <a:srgbClr val="00B050"/>
                </a:solidFill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889001" y="3511943"/>
            <a:ext cx="681198" cy="337547"/>
            <a:chOff x="6908721" y="4629172"/>
            <a:chExt cx="681198" cy="337547"/>
          </a:xfrm>
        </p:grpSpPr>
        <p:sp>
          <p:nvSpPr>
            <p:cNvPr id="50" name="Line 42"/>
            <p:cNvSpPr>
              <a:spLocks noChangeShapeType="1"/>
            </p:cNvSpPr>
            <p:nvPr/>
          </p:nvSpPr>
          <p:spPr bwMode="auto">
            <a:xfrm rot="17646248" flipV="1">
              <a:off x="7137321" y="4567391"/>
              <a:ext cx="0" cy="45720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1" name="Oval 43"/>
            <p:cNvSpPr>
              <a:spLocks noChangeArrowheads="1"/>
            </p:cNvSpPr>
            <p:nvPr/>
          </p:nvSpPr>
          <p:spPr bwMode="auto">
            <a:xfrm rot="17646248">
              <a:off x="7269709" y="4814319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4" name="Rectangle 12"/>
            <p:cNvSpPr>
              <a:spLocks noChangeArrowheads="1"/>
            </p:cNvSpPr>
            <p:nvPr/>
          </p:nvSpPr>
          <p:spPr bwMode="auto">
            <a:xfrm>
              <a:off x="7323219" y="4629172"/>
              <a:ext cx="266700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l-GR" sz="1200" i="1" kern="1200" dirty="0">
                  <a:solidFill>
                    <a:srgbClr val="7030A0"/>
                  </a:solidFill>
                  <a:latin typeface="Arial" charset="0"/>
                  <a:ea typeface="+mn-ea"/>
                  <a:cs typeface="+mn-cs"/>
                </a:rPr>
                <a:t>θ</a:t>
              </a:r>
              <a:endParaRPr lang="en-US" sz="1200" i="1" kern="1200" dirty="0">
                <a:solidFill>
                  <a:srgbClr val="7030A0"/>
                </a:solidFill>
                <a:latin typeface="Arial" charset="0"/>
                <a:ea typeface="+mn-ea"/>
                <a:cs typeface="+mn-cs"/>
              </a:endParaRPr>
            </a:p>
          </p:txBody>
        </p:sp>
      </p:grpSp>
      <p:cxnSp>
        <p:nvCxnSpPr>
          <p:cNvPr id="55" name="Straight Arrow Connector 54"/>
          <p:cNvCxnSpPr/>
          <p:nvPr/>
        </p:nvCxnSpPr>
        <p:spPr bwMode="auto">
          <a:xfrm rot="5400000" flipH="1" flipV="1">
            <a:off x="6086222" y="3058315"/>
            <a:ext cx="729470" cy="43815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6" name="Straight Arrow Connector 55"/>
          <p:cNvCxnSpPr/>
          <p:nvPr/>
        </p:nvCxnSpPr>
        <p:spPr bwMode="auto">
          <a:xfrm rot="16200000" flipV="1">
            <a:off x="6579149" y="3003542"/>
            <a:ext cx="839009" cy="65723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5943600" y="41910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Novel image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1295400" y="4800600"/>
            <a:ext cx="2514600" cy="1676400"/>
            <a:chOff x="1066800" y="4800600"/>
            <a:chExt cx="2514600" cy="1676400"/>
          </a:xfrm>
        </p:grpSpPr>
        <p:sp>
          <p:nvSpPr>
            <p:cNvPr id="67" name="Rectangle 12"/>
            <p:cNvSpPr>
              <a:spLocks noChangeArrowheads="1"/>
            </p:cNvSpPr>
            <p:nvPr/>
          </p:nvSpPr>
          <p:spPr bwMode="auto">
            <a:xfrm>
              <a:off x="1371601" y="5029199"/>
              <a:ext cx="32412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l-GR" sz="2000" i="1" kern="1200" dirty="0">
                  <a:solidFill>
                    <a:srgbClr val="00B050"/>
                  </a:solidFill>
                  <a:latin typeface="Arial" charset="0"/>
                  <a:ea typeface="+mn-ea"/>
                  <a:cs typeface="+mn-cs"/>
                </a:rPr>
                <a:t>θ</a:t>
              </a:r>
              <a:endParaRPr lang="en-US" sz="2000" i="1" kern="1200" dirty="0">
                <a:solidFill>
                  <a:srgbClr val="00B05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8" name="Line 22"/>
            <p:cNvSpPr>
              <a:spLocks noChangeShapeType="1"/>
            </p:cNvSpPr>
            <p:nvPr/>
          </p:nvSpPr>
          <p:spPr bwMode="auto">
            <a:xfrm rot="2717577" flipV="1">
              <a:off x="1457868" y="4885217"/>
              <a:ext cx="0" cy="457200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cxnSp>
          <p:nvCxnSpPr>
            <p:cNvPr id="69" name="Straight Arrow Connector 68"/>
            <p:cNvCxnSpPr/>
            <p:nvPr/>
          </p:nvCxnSpPr>
          <p:spPr bwMode="auto">
            <a:xfrm rot="5400000" flipH="1" flipV="1">
              <a:off x="2209801" y="4952999"/>
              <a:ext cx="457200" cy="30480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70" name="Line 42"/>
            <p:cNvSpPr>
              <a:spLocks noChangeShapeType="1"/>
            </p:cNvSpPr>
            <p:nvPr/>
          </p:nvSpPr>
          <p:spPr bwMode="auto">
            <a:xfrm rot="17646248" flipV="1">
              <a:off x="1351667" y="5503560"/>
              <a:ext cx="0" cy="45720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ln>
                  <a:solidFill>
                    <a:srgbClr val="7030A0"/>
                  </a:solidFill>
                </a:ln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1" name="Rectangle 12"/>
            <p:cNvSpPr>
              <a:spLocks noChangeArrowheads="1"/>
            </p:cNvSpPr>
            <p:nvPr/>
          </p:nvSpPr>
          <p:spPr bwMode="auto">
            <a:xfrm>
              <a:off x="1537565" y="5565341"/>
              <a:ext cx="32412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l-GR" sz="2000" i="1" kern="1200" dirty="0">
                  <a:solidFill>
                    <a:srgbClr val="7030A0"/>
                  </a:solidFill>
                  <a:latin typeface="Arial" charset="0"/>
                  <a:ea typeface="+mn-ea"/>
                  <a:cs typeface="+mn-cs"/>
                </a:rPr>
                <a:t>θ</a:t>
              </a:r>
              <a:endParaRPr lang="en-US" sz="2000" i="1" kern="1200" dirty="0">
                <a:solidFill>
                  <a:srgbClr val="7030A0"/>
                </a:solidFill>
                <a:latin typeface="Arial" charset="0"/>
                <a:ea typeface="+mn-ea"/>
                <a:cs typeface="+mn-cs"/>
              </a:endParaRPr>
            </a:p>
          </p:txBody>
        </p:sp>
        <p:cxnSp>
          <p:nvCxnSpPr>
            <p:cNvPr id="72" name="Straight Arrow Connector 71"/>
            <p:cNvCxnSpPr/>
            <p:nvPr/>
          </p:nvCxnSpPr>
          <p:spPr bwMode="auto">
            <a:xfrm rot="16200000" flipV="1">
              <a:off x="2286000" y="5562600"/>
              <a:ext cx="533400" cy="3810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73" name="Rectangle 72"/>
            <p:cNvSpPr/>
            <p:nvPr/>
          </p:nvSpPr>
          <p:spPr bwMode="auto">
            <a:xfrm>
              <a:off x="1066800" y="4800600"/>
              <a:ext cx="2514600" cy="6096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1066800" y="5410200"/>
              <a:ext cx="2514600" cy="6096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75" name="Straight Connector 74"/>
            <p:cNvCxnSpPr/>
            <p:nvPr/>
          </p:nvCxnSpPr>
          <p:spPr bwMode="auto">
            <a:xfrm rot="5400000">
              <a:off x="1066800" y="5638800"/>
              <a:ext cx="16764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6" name="TextBox 75"/>
            <p:cNvSpPr txBox="1"/>
            <p:nvPr/>
          </p:nvSpPr>
          <p:spPr>
            <a:xfrm rot="5400000">
              <a:off x="1289566" y="6025634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1066800" y="6019800"/>
              <a:ext cx="2514600" cy="4572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743200" y="5029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743200" y="5562600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81" name="Freeform 27"/>
          <p:cNvSpPr>
            <a:spLocks/>
          </p:cNvSpPr>
          <p:nvPr/>
        </p:nvSpPr>
        <p:spPr bwMode="auto">
          <a:xfrm rot="1022208">
            <a:off x="6096000" y="2133600"/>
            <a:ext cx="762000" cy="609600"/>
          </a:xfrm>
          <a:custGeom>
            <a:avLst/>
            <a:gdLst/>
            <a:ahLst/>
            <a:cxnLst>
              <a:cxn ang="0">
                <a:pos x="16" y="352"/>
              </a:cxn>
              <a:cxn ang="0">
                <a:pos x="112" y="112"/>
              </a:cxn>
              <a:cxn ang="0">
                <a:pos x="304" y="208"/>
              </a:cxn>
              <a:cxn ang="0">
                <a:pos x="544" y="16"/>
              </a:cxn>
              <a:cxn ang="0">
                <a:pos x="880" y="304"/>
              </a:cxn>
              <a:cxn ang="0">
                <a:pos x="832" y="544"/>
              </a:cxn>
              <a:cxn ang="0">
                <a:pos x="880" y="832"/>
              </a:cxn>
              <a:cxn ang="0">
                <a:pos x="640" y="928"/>
              </a:cxn>
              <a:cxn ang="0">
                <a:pos x="304" y="928"/>
              </a:cxn>
              <a:cxn ang="0">
                <a:pos x="256" y="784"/>
              </a:cxn>
              <a:cxn ang="0">
                <a:pos x="64" y="688"/>
              </a:cxn>
              <a:cxn ang="0">
                <a:pos x="16" y="592"/>
              </a:cxn>
              <a:cxn ang="0">
                <a:pos x="16" y="352"/>
              </a:cxn>
            </a:cxnLst>
            <a:rect l="0" t="0" r="r" b="b"/>
            <a:pathLst>
              <a:path w="928" h="952">
                <a:moveTo>
                  <a:pt x="16" y="352"/>
                </a:moveTo>
                <a:cubicBezTo>
                  <a:pt x="32" y="272"/>
                  <a:pt x="64" y="136"/>
                  <a:pt x="112" y="112"/>
                </a:cubicBezTo>
                <a:cubicBezTo>
                  <a:pt x="160" y="88"/>
                  <a:pt x="232" y="224"/>
                  <a:pt x="304" y="208"/>
                </a:cubicBezTo>
                <a:cubicBezTo>
                  <a:pt x="376" y="192"/>
                  <a:pt x="448" y="0"/>
                  <a:pt x="544" y="16"/>
                </a:cubicBezTo>
                <a:cubicBezTo>
                  <a:pt x="640" y="32"/>
                  <a:pt x="832" y="216"/>
                  <a:pt x="880" y="304"/>
                </a:cubicBezTo>
                <a:cubicBezTo>
                  <a:pt x="928" y="392"/>
                  <a:pt x="832" y="456"/>
                  <a:pt x="832" y="544"/>
                </a:cubicBezTo>
                <a:cubicBezTo>
                  <a:pt x="832" y="632"/>
                  <a:pt x="912" y="768"/>
                  <a:pt x="880" y="832"/>
                </a:cubicBezTo>
                <a:cubicBezTo>
                  <a:pt x="848" y="896"/>
                  <a:pt x="736" y="912"/>
                  <a:pt x="640" y="928"/>
                </a:cubicBezTo>
                <a:cubicBezTo>
                  <a:pt x="544" y="944"/>
                  <a:pt x="368" y="952"/>
                  <a:pt x="304" y="928"/>
                </a:cubicBezTo>
                <a:cubicBezTo>
                  <a:pt x="240" y="904"/>
                  <a:pt x="296" y="824"/>
                  <a:pt x="256" y="784"/>
                </a:cubicBezTo>
                <a:cubicBezTo>
                  <a:pt x="216" y="744"/>
                  <a:pt x="104" y="720"/>
                  <a:pt x="64" y="688"/>
                </a:cubicBezTo>
                <a:cubicBezTo>
                  <a:pt x="24" y="656"/>
                  <a:pt x="24" y="648"/>
                  <a:pt x="16" y="592"/>
                </a:cubicBezTo>
                <a:cubicBezTo>
                  <a:pt x="8" y="536"/>
                  <a:pt x="0" y="432"/>
                  <a:pt x="16" y="352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  <a:prstDash val="sysDash"/>
            <a:round/>
            <a:headEnd/>
            <a:tailEnd/>
          </a:ln>
          <a:effectLst/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6248400" y="2514600"/>
            <a:ext cx="468313" cy="282541"/>
            <a:chOff x="6192837" y="4556146"/>
            <a:chExt cx="468313" cy="282541"/>
          </a:xfrm>
        </p:grpSpPr>
        <p:sp>
          <p:nvSpPr>
            <p:cNvPr id="83" name="Line 22"/>
            <p:cNvSpPr>
              <a:spLocks noChangeShapeType="1"/>
            </p:cNvSpPr>
            <p:nvPr/>
          </p:nvSpPr>
          <p:spPr bwMode="auto">
            <a:xfrm rot="2717577" flipV="1">
              <a:off x="6432550" y="4406887"/>
              <a:ext cx="0" cy="457200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4" name="Oval 23"/>
            <p:cNvSpPr>
              <a:spLocks noChangeArrowheads="1"/>
            </p:cNvSpPr>
            <p:nvPr/>
          </p:nvSpPr>
          <p:spPr bwMode="auto">
            <a:xfrm rot="2717577">
              <a:off x="6192837" y="4686287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5" name="Rectangle 12"/>
            <p:cNvSpPr>
              <a:spLocks noChangeArrowheads="1"/>
            </p:cNvSpPr>
            <p:nvPr/>
          </p:nvSpPr>
          <p:spPr bwMode="auto">
            <a:xfrm>
              <a:off x="6337368" y="4556146"/>
              <a:ext cx="266700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l-GR" sz="1200" i="1" kern="1200" dirty="0">
                  <a:solidFill>
                    <a:srgbClr val="00B050"/>
                  </a:solidFill>
                  <a:latin typeface="Arial" charset="0"/>
                  <a:ea typeface="+mn-ea"/>
                  <a:cs typeface="+mn-cs"/>
                </a:rPr>
                <a:t>θ</a:t>
              </a:r>
              <a:endParaRPr lang="en-US" sz="1200" i="1" kern="1200" dirty="0">
                <a:solidFill>
                  <a:srgbClr val="00B050"/>
                </a:solidFill>
                <a:latin typeface="Arial" charset="0"/>
                <a:ea typeface="+mn-ea"/>
                <a:cs typeface="+mn-cs"/>
              </a:endParaRPr>
            </a:p>
          </p:txBody>
        </p:sp>
      </p:grpSp>
      <p:cxnSp>
        <p:nvCxnSpPr>
          <p:cNvPr id="86" name="Straight Arrow Connector 85"/>
          <p:cNvCxnSpPr/>
          <p:nvPr/>
        </p:nvCxnSpPr>
        <p:spPr bwMode="auto">
          <a:xfrm rot="5400000" flipH="1" flipV="1">
            <a:off x="6178942" y="2126858"/>
            <a:ext cx="729470" cy="43815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41018" name="Text Box 26"/>
          <p:cNvSpPr txBox="1">
            <a:spLocks noChangeArrowheads="1"/>
          </p:cNvSpPr>
          <p:nvPr/>
        </p:nvSpPr>
        <p:spPr bwMode="auto">
          <a:xfrm>
            <a:off x="6477000" y="2816423"/>
            <a:ext cx="2286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400" b="1" kern="1200" dirty="0">
                <a:solidFill>
                  <a:srgbClr val="0070C0"/>
                </a:solidFill>
                <a:latin typeface="Arial" charset="0"/>
                <a:ea typeface="+mn-ea"/>
                <a:cs typeface="+mn-cs"/>
              </a:rPr>
              <a:t>x</a:t>
            </a:r>
          </a:p>
        </p:txBody>
      </p:sp>
      <p:sp>
        <p:nvSpPr>
          <p:cNvPr id="87" name="Text Box 26"/>
          <p:cNvSpPr txBox="1">
            <a:spLocks noChangeArrowheads="1"/>
          </p:cNvSpPr>
          <p:nvPr/>
        </p:nvSpPr>
        <p:spPr bwMode="auto">
          <a:xfrm>
            <a:off x="6553200" y="2819400"/>
            <a:ext cx="2286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400" b="1" kern="1200" dirty="0">
                <a:solidFill>
                  <a:srgbClr val="0070C0"/>
                </a:solidFill>
                <a:latin typeface="Arial" charset="0"/>
                <a:ea typeface="+mn-ea"/>
                <a:cs typeface="+mn-cs"/>
              </a:rPr>
              <a:t>x</a:t>
            </a:r>
          </a:p>
        </p:txBody>
      </p:sp>
      <p:sp>
        <p:nvSpPr>
          <p:cNvPr id="88" name="Text Box 26"/>
          <p:cNvSpPr txBox="1">
            <a:spLocks noChangeArrowheads="1"/>
          </p:cNvSpPr>
          <p:nvPr/>
        </p:nvSpPr>
        <p:spPr bwMode="auto">
          <a:xfrm>
            <a:off x="7543800" y="2438400"/>
            <a:ext cx="2286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400" b="1" kern="1200" dirty="0" smtClean="0">
                <a:solidFill>
                  <a:srgbClr val="0070C0"/>
                </a:solidFill>
                <a:latin typeface="Arial" charset="0"/>
                <a:ea typeface="+mn-ea"/>
                <a:cs typeface="+mn-cs"/>
              </a:rPr>
              <a:t>x</a:t>
            </a:r>
            <a:endParaRPr lang="en-US" sz="1400" b="1" kern="1200" dirty="0">
              <a:solidFill>
                <a:srgbClr val="0070C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90" name="Text Box 26"/>
          <p:cNvSpPr txBox="1">
            <a:spLocks noChangeArrowheads="1"/>
          </p:cNvSpPr>
          <p:nvPr/>
        </p:nvSpPr>
        <p:spPr bwMode="auto">
          <a:xfrm>
            <a:off x="7620000" y="2438400"/>
            <a:ext cx="2286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400" b="1" kern="1200" dirty="0" smtClean="0">
                <a:solidFill>
                  <a:srgbClr val="0070C0"/>
                </a:solidFill>
                <a:latin typeface="Arial" charset="0"/>
                <a:ea typeface="+mn-ea"/>
                <a:cs typeface="+mn-cs"/>
              </a:rPr>
              <a:t>x</a:t>
            </a:r>
            <a:endParaRPr lang="en-US" sz="1400" b="1" kern="1200" dirty="0">
              <a:solidFill>
                <a:srgbClr val="0070C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Slide Number Placeholder 6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51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445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41018" grpId="0"/>
      <p:bldP spid="87" grpId="0"/>
      <p:bldP spid="88" grpId="0"/>
      <p:bldP spid="9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Generalized Hough for object detection</a:t>
            </a:r>
            <a:endParaRPr lang="en-US" dirty="0"/>
          </a:p>
        </p:txBody>
      </p:sp>
      <p:sp>
        <p:nvSpPr>
          <p:cNvPr id="1439751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Instead of indexing displacements by gradient orientation, index by </a:t>
            </a:r>
            <a:r>
              <a:rPr lang="en-US" dirty="0" smtClean="0"/>
              <a:t>matched local patterns.</a:t>
            </a:r>
            <a:endParaRPr lang="en-US" dirty="0"/>
          </a:p>
        </p:txBody>
      </p:sp>
      <p:sp>
        <p:nvSpPr>
          <p:cNvPr id="1439748" name="Rectangle 4"/>
          <p:cNvSpPr>
            <a:spLocks noChangeArrowheads="1"/>
          </p:cNvSpPr>
          <p:nvPr/>
        </p:nvSpPr>
        <p:spPr bwMode="auto">
          <a:xfrm>
            <a:off x="304800" y="5715000"/>
            <a:ext cx="86106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B. Leibe, A. Leonardis, and B. Schiele, </a:t>
            </a:r>
            <a:r>
              <a: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  <a:hlinkClick r:id="rId4"/>
              </a:rPr>
              <a:t>Combined Object Categorization and Segmentation with an Implicit Shape Model</a:t>
            </a:r>
            <a:r>
              <a: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, ECCV Workshop on Statistical Learning in Computer Vision 2004</a:t>
            </a: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533400" y="2159000"/>
            <a:ext cx="4648200" cy="3389313"/>
            <a:chOff x="336" y="1360"/>
            <a:chExt cx="2928" cy="2135"/>
          </a:xfrm>
        </p:grpSpPr>
        <p:pic>
          <p:nvPicPr>
            <p:cNvPr id="1439752" name="Picture 8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36" y="1360"/>
              <a:ext cx="2928" cy="18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39754" name="Rectangle 10"/>
            <p:cNvSpPr>
              <a:spLocks noChangeArrowheads="1"/>
            </p:cNvSpPr>
            <p:nvPr/>
          </p:nvSpPr>
          <p:spPr bwMode="auto">
            <a:xfrm>
              <a:off x="913" y="2121"/>
              <a:ext cx="495" cy="464"/>
            </a:xfrm>
            <a:prstGeom prst="rect">
              <a:avLst/>
            </a:prstGeom>
            <a:noFill/>
            <a:ln w="50800">
              <a:solidFill>
                <a:srgbClr val="00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39755" name="Rectangle 11"/>
            <p:cNvSpPr>
              <a:spLocks noChangeArrowheads="1"/>
            </p:cNvSpPr>
            <p:nvPr/>
          </p:nvSpPr>
          <p:spPr bwMode="auto">
            <a:xfrm>
              <a:off x="2522" y="2159"/>
              <a:ext cx="495" cy="464"/>
            </a:xfrm>
            <a:prstGeom prst="rect">
              <a:avLst/>
            </a:prstGeom>
            <a:noFill/>
            <a:ln w="50800">
              <a:solidFill>
                <a:srgbClr val="00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39756" name="Line 12"/>
            <p:cNvSpPr>
              <a:spLocks noChangeShapeType="1"/>
            </p:cNvSpPr>
            <p:nvPr/>
          </p:nvSpPr>
          <p:spPr bwMode="auto">
            <a:xfrm flipV="1">
              <a:off x="1161" y="2198"/>
              <a:ext cx="742" cy="155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39757" name="Freeform 13"/>
            <p:cNvSpPr>
              <a:spLocks/>
            </p:cNvSpPr>
            <p:nvPr/>
          </p:nvSpPr>
          <p:spPr bwMode="auto">
            <a:xfrm>
              <a:off x="1976" y="2202"/>
              <a:ext cx="779" cy="189"/>
            </a:xfrm>
            <a:custGeom>
              <a:avLst/>
              <a:gdLst/>
              <a:ahLst/>
              <a:cxnLst>
                <a:cxn ang="0">
                  <a:pos x="907" y="235"/>
                </a:cxn>
                <a:cxn ang="0">
                  <a:pos x="0" y="0"/>
                </a:cxn>
              </a:cxnLst>
              <a:rect l="0" t="0" r="r" b="b"/>
              <a:pathLst>
                <a:path w="907" h="235">
                  <a:moveTo>
                    <a:pt x="907" y="235"/>
                  </a:moveTo>
                  <a:lnTo>
                    <a:pt x="0" y="0"/>
                  </a:lnTo>
                </a:path>
              </a:pathLst>
            </a:custGeom>
            <a:noFill/>
            <a:ln w="50800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39758" name="Oval 14"/>
            <p:cNvSpPr>
              <a:spLocks noChangeArrowheads="1"/>
            </p:cNvSpPr>
            <p:nvPr/>
          </p:nvSpPr>
          <p:spPr bwMode="auto">
            <a:xfrm>
              <a:off x="1903" y="2159"/>
              <a:ext cx="83" cy="7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39760" name="Text Box 16"/>
            <p:cNvSpPr txBox="1">
              <a:spLocks noChangeArrowheads="1"/>
            </p:cNvSpPr>
            <p:nvPr/>
          </p:nvSpPr>
          <p:spPr bwMode="auto">
            <a:xfrm>
              <a:off x="1344" y="3264"/>
              <a:ext cx="102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training image</a:t>
              </a:r>
            </a:p>
          </p:txBody>
        </p:sp>
      </p:grp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5943600" y="3429001"/>
            <a:ext cx="2592388" cy="1712913"/>
            <a:chOff x="3744" y="2160"/>
            <a:chExt cx="1633" cy="1079"/>
          </a:xfrm>
        </p:grpSpPr>
        <p:graphicFrame>
          <p:nvGraphicFramePr>
            <p:cNvPr id="1439761" name="Object 17"/>
            <p:cNvGraphicFramePr>
              <a:graphicFrameLocks noChangeAspect="1"/>
            </p:cNvGraphicFramePr>
            <p:nvPr/>
          </p:nvGraphicFramePr>
          <p:xfrm>
            <a:off x="4320" y="2160"/>
            <a:ext cx="480" cy="4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014" name="Image" r:id="rId6" imgW="1066291" imgH="1041270" progId="">
                    <p:embed/>
                  </p:oleObj>
                </mc:Choice>
                <mc:Fallback>
                  <p:oleObj name="Image" r:id="rId6" imgW="1066291" imgH="1041270" progId="">
                    <p:embed/>
                    <p:pic>
                      <p:nvPicPr>
                        <p:cNvPr id="0" name="Picture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0" y="2160"/>
                          <a:ext cx="480" cy="468"/>
                        </a:xfrm>
                        <a:prstGeom prst="rect">
                          <a:avLst/>
                        </a:prstGeom>
                        <a:noFill/>
                        <a:ln w="50800">
                          <a:solidFill>
                            <a:srgbClr val="00FFFF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9763" name="Line 19"/>
            <p:cNvSpPr>
              <a:spLocks noChangeShapeType="1"/>
            </p:cNvSpPr>
            <p:nvPr/>
          </p:nvSpPr>
          <p:spPr bwMode="auto">
            <a:xfrm flipV="1">
              <a:off x="4635" y="2233"/>
              <a:ext cx="742" cy="155"/>
            </a:xfrm>
            <a:prstGeom prst="line">
              <a:avLst/>
            </a:prstGeom>
            <a:noFill/>
            <a:ln w="50800">
              <a:solidFill>
                <a:srgbClr val="FF99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39764" name="Freeform 20"/>
            <p:cNvSpPr>
              <a:spLocks/>
            </p:cNvSpPr>
            <p:nvPr/>
          </p:nvSpPr>
          <p:spPr bwMode="auto">
            <a:xfrm>
              <a:off x="3744" y="2200"/>
              <a:ext cx="779" cy="189"/>
            </a:xfrm>
            <a:custGeom>
              <a:avLst/>
              <a:gdLst/>
              <a:ahLst/>
              <a:cxnLst>
                <a:cxn ang="0">
                  <a:pos x="907" y="235"/>
                </a:cxn>
                <a:cxn ang="0">
                  <a:pos x="0" y="0"/>
                </a:cxn>
              </a:cxnLst>
              <a:rect l="0" t="0" r="r" b="b"/>
              <a:pathLst>
                <a:path w="907" h="235">
                  <a:moveTo>
                    <a:pt x="907" y="235"/>
                  </a:moveTo>
                  <a:lnTo>
                    <a:pt x="0" y="0"/>
                  </a:lnTo>
                </a:path>
              </a:pathLst>
            </a:custGeom>
            <a:noFill/>
            <a:ln w="50800">
              <a:solidFill>
                <a:srgbClr val="FF99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39765" name="Text Box 21"/>
            <p:cNvSpPr txBox="1">
              <a:spLocks noChangeArrowheads="1"/>
            </p:cNvSpPr>
            <p:nvPr/>
          </p:nvSpPr>
          <p:spPr bwMode="auto">
            <a:xfrm>
              <a:off x="3767" y="2832"/>
              <a:ext cx="1557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 dirty="0" smtClean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“visual codeword” </a:t>
              </a:r>
              <a:r>
                <a:rPr lang="en-US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with</a:t>
              </a:r>
              <a:br>
                <a:rPr lang="en-US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</a:br>
              <a:r>
                <a:rPr lang="en-US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displacement vectors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391400" y="6477000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1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Source: L. </a:t>
            </a:r>
            <a:r>
              <a:rPr lang="en-US" sz="1400" kern="1200" dirty="0" err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Lazebnik</a:t>
            </a:r>
            <a:endParaRPr lang="en-US" sz="1400" kern="12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2378EC12-D0E0-4B4A-A0DE-A2D7FD048EF1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4316" name="Picture 12"/>
          <p:cNvPicPr>
            <a:picLocks noChangeAspect="1" noChangeArrowheads="1"/>
          </p:cNvPicPr>
          <p:nvPr/>
        </p:nvPicPr>
        <p:blipFill>
          <a:blip r:embed="rId3" cstate="print"/>
          <a:srcRect t="25597" b="25597"/>
          <a:stretch>
            <a:fillRect/>
          </a:stretch>
        </p:blipFill>
        <p:spPr bwMode="auto">
          <a:xfrm>
            <a:off x="228600" y="1981200"/>
            <a:ext cx="8763000" cy="320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3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/>
              <a:t>Instead of indexing displacements by gradient orientation, index by “visual codeword”</a:t>
            </a:r>
          </a:p>
        </p:txBody>
      </p:sp>
      <p:sp>
        <p:nvSpPr>
          <p:cNvPr id="1634308" name="Rectangle 4"/>
          <p:cNvSpPr>
            <a:spLocks noChangeArrowheads="1"/>
          </p:cNvSpPr>
          <p:nvPr/>
        </p:nvSpPr>
        <p:spPr bwMode="auto">
          <a:xfrm>
            <a:off x="304800" y="5715000"/>
            <a:ext cx="86106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B. Leibe, A. Leonardis, and B. Schiele, </a:t>
            </a:r>
            <a:r>
              <a: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  <a:hlinkClick r:id="rId4"/>
              </a:rPr>
              <a:t>Combined Object Categorization and Segmentation with an Implicit Shape Model</a:t>
            </a:r>
            <a:r>
              <a: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, ECCV Workshop on Statistical Learning in Computer Vision 2004</a:t>
            </a: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914400" y="3532188"/>
            <a:ext cx="7239000" cy="762000"/>
            <a:chOff x="576" y="2225"/>
            <a:chExt cx="4560" cy="480"/>
          </a:xfrm>
        </p:grpSpPr>
        <p:sp>
          <p:nvSpPr>
            <p:cNvPr id="1634310" name="Rectangle 6"/>
            <p:cNvSpPr>
              <a:spLocks noChangeArrowheads="1"/>
            </p:cNvSpPr>
            <p:nvPr/>
          </p:nvSpPr>
          <p:spPr bwMode="auto">
            <a:xfrm>
              <a:off x="576" y="2225"/>
              <a:ext cx="384" cy="384"/>
            </a:xfrm>
            <a:prstGeom prst="rect">
              <a:avLst/>
            </a:prstGeom>
            <a:noFill/>
            <a:ln w="50800">
              <a:solidFill>
                <a:srgbClr val="00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34317" name="Rectangle 13"/>
            <p:cNvSpPr>
              <a:spLocks noChangeArrowheads="1"/>
            </p:cNvSpPr>
            <p:nvPr/>
          </p:nvSpPr>
          <p:spPr bwMode="auto">
            <a:xfrm>
              <a:off x="1680" y="2273"/>
              <a:ext cx="384" cy="384"/>
            </a:xfrm>
            <a:prstGeom prst="rect">
              <a:avLst/>
            </a:prstGeom>
            <a:noFill/>
            <a:ln w="50800">
              <a:solidFill>
                <a:srgbClr val="00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34318" name="Rectangle 14"/>
            <p:cNvSpPr>
              <a:spLocks noChangeArrowheads="1"/>
            </p:cNvSpPr>
            <p:nvPr/>
          </p:nvSpPr>
          <p:spPr bwMode="auto">
            <a:xfrm>
              <a:off x="3648" y="2321"/>
              <a:ext cx="384" cy="384"/>
            </a:xfrm>
            <a:prstGeom prst="rect">
              <a:avLst/>
            </a:prstGeom>
            <a:noFill/>
            <a:ln w="50800">
              <a:solidFill>
                <a:srgbClr val="00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34319" name="Rectangle 15"/>
            <p:cNvSpPr>
              <a:spLocks noChangeArrowheads="1"/>
            </p:cNvSpPr>
            <p:nvPr/>
          </p:nvSpPr>
          <p:spPr bwMode="auto">
            <a:xfrm>
              <a:off x="4752" y="2273"/>
              <a:ext cx="384" cy="384"/>
            </a:xfrm>
            <a:prstGeom prst="rect">
              <a:avLst/>
            </a:prstGeom>
            <a:noFill/>
            <a:ln w="50800">
              <a:solidFill>
                <a:srgbClr val="00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304800" y="3684588"/>
            <a:ext cx="8458200" cy="304800"/>
            <a:chOff x="192" y="2321"/>
            <a:chExt cx="5328" cy="192"/>
          </a:xfrm>
        </p:grpSpPr>
        <p:sp>
          <p:nvSpPr>
            <p:cNvPr id="1634312" name="Line 8"/>
            <p:cNvSpPr>
              <a:spLocks noChangeShapeType="1"/>
            </p:cNvSpPr>
            <p:nvPr/>
          </p:nvSpPr>
          <p:spPr bwMode="auto">
            <a:xfrm flipV="1">
              <a:off x="768" y="2321"/>
              <a:ext cx="528" cy="96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34313" name="Freeform 9"/>
            <p:cNvSpPr>
              <a:spLocks/>
            </p:cNvSpPr>
            <p:nvPr/>
          </p:nvSpPr>
          <p:spPr bwMode="auto">
            <a:xfrm>
              <a:off x="3264" y="2417"/>
              <a:ext cx="576" cy="96"/>
            </a:xfrm>
            <a:custGeom>
              <a:avLst/>
              <a:gdLst/>
              <a:ahLst/>
              <a:cxnLst>
                <a:cxn ang="0">
                  <a:pos x="907" y="235"/>
                </a:cxn>
                <a:cxn ang="0">
                  <a:pos x="0" y="0"/>
                </a:cxn>
              </a:cxnLst>
              <a:rect l="0" t="0" r="r" b="b"/>
              <a:pathLst>
                <a:path w="907" h="235">
                  <a:moveTo>
                    <a:pt x="907" y="235"/>
                  </a:moveTo>
                  <a:lnTo>
                    <a:pt x="0" y="0"/>
                  </a:lnTo>
                </a:path>
              </a:pathLst>
            </a:custGeom>
            <a:noFill/>
            <a:ln w="50800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34320" name="Line 16"/>
            <p:cNvSpPr>
              <a:spLocks noChangeShapeType="1"/>
            </p:cNvSpPr>
            <p:nvPr/>
          </p:nvSpPr>
          <p:spPr bwMode="auto">
            <a:xfrm flipV="1">
              <a:off x="1920" y="2369"/>
              <a:ext cx="528" cy="96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34321" name="Line 17"/>
            <p:cNvSpPr>
              <a:spLocks noChangeShapeType="1"/>
            </p:cNvSpPr>
            <p:nvPr/>
          </p:nvSpPr>
          <p:spPr bwMode="auto">
            <a:xfrm flipV="1">
              <a:off x="3888" y="2417"/>
              <a:ext cx="528" cy="96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34322" name="Line 18"/>
            <p:cNvSpPr>
              <a:spLocks noChangeShapeType="1"/>
            </p:cNvSpPr>
            <p:nvPr/>
          </p:nvSpPr>
          <p:spPr bwMode="auto">
            <a:xfrm flipV="1">
              <a:off x="4992" y="2369"/>
              <a:ext cx="528" cy="96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34324" name="Freeform 20"/>
            <p:cNvSpPr>
              <a:spLocks/>
            </p:cNvSpPr>
            <p:nvPr/>
          </p:nvSpPr>
          <p:spPr bwMode="auto">
            <a:xfrm>
              <a:off x="4368" y="2369"/>
              <a:ext cx="576" cy="96"/>
            </a:xfrm>
            <a:custGeom>
              <a:avLst/>
              <a:gdLst/>
              <a:ahLst/>
              <a:cxnLst>
                <a:cxn ang="0">
                  <a:pos x="907" y="235"/>
                </a:cxn>
                <a:cxn ang="0">
                  <a:pos x="0" y="0"/>
                </a:cxn>
              </a:cxnLst>
              <a:rect l="0" t="0" r="r" b="b"/>
              <a:pathLst>
                <a:path w="907" h="235">
                  <a:moveTo>
                    <a:pt x="907" y="235"/>
                  </a:moveTo>
                  <a:lnTo>
                    <a:pt x="0" y="0"/>
                  </a:lnTo>
                </a:path>
              </a:pathLst>
            </a:custGeom>
            <a:noFill/>
            <a:ln w="50800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34325" name="Freeform 21"/>
            <p:cNvSpPr>
              <a:spLocks/>
            </p:cNvSpPr>
            <p:nvPr/>
          </p:nvSpPr>
          <p:spPr bwMode="auto">
            <a:xfrm>
              <a:off x="1296" y="2369"/>
              <a:ext cx="576" cy="96"/>
            </a:xfrm>
            <a:custGeom>
              <a:avLst/>
              <a:gdLst/>
              <a:ahLst/>
              <a:cxnLst>
                <a:cxn ang="0">
                  <a:pos x="907" y="235"/>
                </a:cxn>
                <a:cxn ang="0">
                  <a:pos x="0" y="0"/>
                </a:cxn>
              </a:cxnLst>
              <a:rect l="0" t="0" r="r" b="b"/>
              <a:pathLst>
                <a:path w="907" h="235">
                  <a:moveTo>
                    <a:pt x="907" y="235"/>
                  </a:moveTo>
                  <a:lnTo>
                    <a:pt x="0" y="0"/>
                  </a:lnTo>
                </a:path>
              </a:pathLst>
            </a:custGeom>
            <a:noFill/>
            <a:ln w="50800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34326" name="Freeform 22"/>
            <p:cNvSpPr>
              <a:spLocks/>
            </p:cNvSpPr>
            <p:nvPr/>
          </p:nvSpPr>
          <p:spPr bwMode="auto">
            <a:xfrm>
              <a:off x="192" y="2321"/>
              <a:ext cx="576" cy="96"/>
            </a:xfrm>
            <a:custGeom>
              <a:avLst/>
              <a:gdLst/>
              <a:ahLst/>
              <a:cxnLst>
                <a:cxn ang="0">
                  <a:pos x="907" y="235"/>
                </a:cxn>
                <a:cxn ang="0">
                  <a:pos x="0" y="0"/>
                </a:cxn>
              </a:cxnLst>
              <a:rect l="0" t="0" r="r" b="b"/>
              <a:pathLst>
                <a:path w="907" h="235">
                  <a:moveTo>
                    <a:pt x="907" y="235"/>
                  </a:moveTo>
                  <a:lnTo>
                    <a:pt x="0" y="0"/>
                  </a:lnTo>
                </a:path>
              </a:pathLst>
            </a:custGeom>
            <a:noFill/>
            <a:ln w="50800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1634328" name="Text Box 24"/>
          <p:cNvSpPr txBox="1">
            <a:spLocks noChangeArrowheads="1"/>
          </p:cNvSpPr>
          <p:nvPr/>
        </p:nvSpPr>
        <p:spPr bwMode="auto">
          <a:xfrm>
            <a:off x="3962400" y="5181600"/>
            <a:ext cx="1238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test image</a:t>
            </a:r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1981200" y="3608388"/>
            <a:ext cx="5105400" cy="228600"/>
            <a:chOff x="1248" y="2273"/>
            <a:chExt cx="3216" cy="144"/>
          </a:xfrm>
        </p:grpSpPr>
        <p:sp>
          <p:nvSpPr>
            <p:cNvPr id="1634314" name="Oval 10"/>
            <p:cNvSpPr>
              <a:spLocks noChangeArrowheads="1"/>
            </p:cNvSpPr>
            <p:nvPr/>
          </p:nvSpPr>
          <p:spPr bwMode="auto">
            <a:xfrm>
              <a:off x="1248" y="2273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34327" name="Oval 23"/>
            <p:cNvSpPr>
              <a:spLocks noChangeArrowheads="1"/>
            </p:cNvSpPr>
            <p:nvPr/>
          </p:nvSpPr>
          <p:spPr bwMode="auto">
            <a:xfrm>
              <a:off x="4368" y="2321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7391400" y="6477000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1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Source: L. </a:t>
            </a:r>
            <a:r>
              <a:rPr lang="en-US" sz="1400" kern="1200" dirty="0" err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Lazebnik</a:t>
            </a:r>
            <a:endParaRPr lang="en-US" sz="1400" kern="12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dirty="0" smtClean="0"/>
              <a:t>Generalized Hough for object detection</a:t>
            </a:r>
            <a:endParaRPr lang="en-US" dirty="0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2378EC12-D0E0-4B4A-A0DE-A2D7FD048EF1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53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6031" y="-39735"/>
            <a:ext cx="8229600" cy="114300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92168"/>
            <a:ext cx="8229600" cy="4778404"/>
          </a:xfrm>
        </p:spPr>
        <p:txBody>
          <a:bodyPr/>
          <a:lstStyle/>
          <a:p>
            <a:r>
              <a:rPr lang="en-US" sz="2400" b="1" dirty="0" smtClean="0"/>
              <a:t>Fitting</a:t>
            </a:r>
            <a:r>
              <a:rPr lang="en-US" sz="2400" dirty="0" smtClean="0"/>
              <a:t> problems require finding any supporting evidence for a model, even within clutter and missing features</a:t>
            </a:r>
          </a:p>
          <a:p>
            <a:pPr lvl="1"/>
            <a:r>
              <a:rPr lang="en-US" sz="2000" dirty="0" smtClean="0">
                <a:solidFill>
                  <a:srgbClr val="002060"/>
                </a:solidFill>
              </a:rPr>
              <a:t>associate features with an explicit model</a:t>
            </a:r>
          </a:p>
          <a:p>
            <a:pPr lvl="1"/>
            <a:endParaRPr lang="en-US" sz="2000" dirty="0" smtClean="0"/>
          </a:p>
          <a:p>
            <a:r>
              <a:rPr lang="en-US" sz="2400" b="1" dirty="0" smtClean="0"/>
              <a:t>Voting</a:t>
            </a:r>
            <a:r>
              <a:rPr lang="en-US" sz="2400" dirty="0" smtClean="0"/>
              <a:t> approaches, such as the </a:t>
            </a:r>
            <a:r>
              <a:rPr lang="en-US" sz="2400" b="1" dirty="0" smtClean="0"/>
              <a:t>Hough transform</a:t>
            </a:r>
            <a:r>
              <a:rPr lang="en-US" sz="2400" dirty="0" smtClean="0"/>
              <a:t>, make it possible to find likely model parameters without searching all combinations of features</a:t>
            </a:r>
          </a:p>
          <a:p>
            <a:pPr lvl="1"/>
            <a:r>
              <a:rPr lang="en-US" sz="2000" dirty="0" smtClean="0">
                <a:solidFill>
                  <a:srgbClr val="002060"/>
                </a:solidFill>
              </a:rPr>
              <a:t>Hough transform approach for lines, circles, …, arbitrary shapes defined by a set of boundary points, recognition from patches</a:t>
            </a:r>
          </a:p>
          <a:p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54</a:t>
            </a:fld>
            <a:endParaRPr lang="en-US" sz="14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3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Questions?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See you Thursday!</a:t>
            </a:r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55</a:t>
            </a:fld>
            <a:endParaRPr lang="en-US" sz="14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1" descr="point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1219200"/>
            <a:ext cx="53340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Example: weighted graphs</a:t>
            </a:r>
          </a:p>
        </p:txBody>
      </p:sp>
      <p:sp>
        <p:nvSpPr>
          <p:cNvPr id="29701" name="Text Box 7"/>
          <p:cNvSpPr txBox="1">
            <a:spLocks noChangeArrowheads="1"/>
          </p:cNvSpPr>
          <p:nvPr/>
        </p:nvSpPr>
        <p:spPr bwMode="auto">
          <a:xfrm>
            <a:off x="560294" y="6027003"/>
            <a:ext cx="6629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Dimension of data points :  d = 2</a:t>
            </a:r>
          </a:p>
          <a:p>
            <a:pPr eaLnBrk="0" fontAlgn="base" hangingPunct="0"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Number of data points : N = 4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53000" y="1916538"/>
            <a:ext cx="3886200" cy="4525963"/>
          </a:xfrm>
        </p:spPr>
        <p:txBody>
          <a:bodyPr/>
          <a:lstStyle/>
          <a:p>
            <a:pPr eaLnBrk="1" hangingPunct="1"/>
            <a:r>
              <a:rPr lang="en-US" sz="2800" dirty="0" smtClean="0"/>
              <a:t>Suppose we have a 4-pixel image </a:t>
            </a:r>
          </a:p>
          <a:p>
            <a:pPr marL="0" indent="0" eaLnBrk="1" hangingPunct="1">
              <a:buNone/>
            </a:pPr>
            <a:r>
              <a:rPr lang="en-US" sz="2800" dirty="0" smtClean="0"/>
              <a:t>    (i.e., a 2 x 2 matrix)</a:t>
            </a:r>
          </a:p>
          <a:p>
            <a:pPr marL="0" indent="0" eaLnBrk="1" hangingPunct="1">
              <a:buNone/>
            </a:pPr>
            <a:endParaRPr lang="en-US" sz="2800" dirty="0" smtClean="0"/>
          </a:p>
          <a:p>
            <a:pPr eaLnBrk="1" hangingPunct="1"/>
            <a:r>
              <a:rPr lang="en-US" sz="2800" dirty="0" smtClean="0"/>
              <a:t>Each pixel described by 2 features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3000" y="50292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Feature dimension 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1415533" y="2939534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Feature dimension 2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696200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B2C3AF-5655-46E9-9290-FEFCB6E4C58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35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30724" name="Text Box 6"/>
          <p:cNvSpPr txBox="1">
            <a:spLocks noChangeArrowheads="1"/>
          </p:cNvSpPr>
          <p:nvPr/>
        </p:nvSpPr>
        <p:spPr bwMode="auto">
          <a:xfrm>
            <a:off x="762000" y="5181600"/>
            <a:ext cx="6629400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00"/>
                </a:solidFill>
              </a:rPr>
              <a:t>for </a:t>
            </a:r>
            <a:r>
              <a:rPr lang="en-US" sz="2000" b="1" dirty="0" err="1" smtClean="0">
                <a:solidFill>
                  <a:srgbClr val="000000"/>
                </a:solidFill>
              </a:rPr>
              <a:t>i</a:t>
            </a:r>
            <a:r>
              <a:rPr lang="en-US" sz="2000" b="1" dirty="0" smtClean="0">
                <a:solidFill>
                  <a:srgbClr val="000000"/>
                </a:solidFill>
              </a:rPr>
              <a:t>=1:N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00"/>
                </a:solidFill>
              </a:rPr>
              <a:t>	for j=1:N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00"/>
                </a:solidFill>
              </a:rPr>
              <a:t>		D(</a:t>
            </a:r>
            <a:r>
              <a:rPr lang="en-US" sz="2000" b="1" dirty="0" err="1" smtClean="0">
                <a:solidFill>
                  <a:srgbClr val="000000"/>
                </a:solidFill>
              </a:rPr>
              <a:t>i,j</a:t>
            </a:r>
            <a:r>
              <a:rPr lang="en-US" sz="2000" b="1" dirty="0" smtClean="0">
                <a:solidFill>
                  <a:srgbClr val="000000"/>
                </a:solidFill>
              </a:rPr>
              <a:t>) = ||x</a:t>
            </a:r>
            <a:r>
              <a:rPr lang="en-US" sz="2000" b="1" baseline="-25000" dirty="0" smtClean="0">
                <a:solidFill>
                  <a:srgbClr val="000000"/>
                </a:solidFill>
              </a:rPr>
              <a:t>i</a:t>
            </a:r>
            <a:r>
              <a:rPr lang="en-US" sz="2000" b="1" dirty="0" smtClean="0">
                <a:solidFill>
                  <a:srgbClr val="000000"/>
                </a:solidFill>
              </a:rPr>
              <a:t>- </a:t>
            </a:r>
            <a:r>
              <a:rPr lang="en-US" sz="2000" b="1" dirty="0" err="1" smtClean="0">
                <a:solidFill>
                  <a:srgbClr val="000000"/>
                </a:solidFill>
              </a:rPr>
              <a:t>x</a:t>
            </a:r>
            <a:r>
              <a:rPr lang="en-US" sz="2000" b="1" baseline="-25000" dirty="0" err="1" smtClean="0">
                <a:solidFill>
                  <a:srgbClr val="000000"/>
                </a:solidFill>
              </a:rPr>
              <a:t>j</a:t>
            </a:r>
            <a:r>
              <a:rPr lang="en-US" sz="2000" b="1" dirty="0" smtClean="0">
                <a:solidFill>
                  <a:srgbClr val="000000"/>
                </a:solidFill>
              </a:rPr>
              <a:t>||</a:t>
            </a:r>
            <a:r>
              <a:rPr lang="en-US" sz="2000" b="1" baseline="30000" dirty="0" smtClean="0">
                <a:solidFill>
                  <a:srgbClr val="000000"/>
                </a:solidFill>
              </a:rPr>
              <a:t>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00"/>
                </a:solidFill>
              </a:rPr>
              <a:t>	end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00"/>
                </a:solidFill>
              </a:rPr>
              <a:t>end</a:t>
            </a:r>
          </a:p>
        </p:txBody>
      </p:sp>
      <p:grpSp>
        <p:nvGrpSpPr>
          <p:cNvPr id="30725" name="Group 12"/>
          <p:cNvGrpSpPr>
            <a:grpSpLocks/>
          </p:cNvGrpSpPr>
          <p:nvPr/>
        </p:nvGrpSpPr>
        <p:grpSpPr bwMode="auto">
          <a:xfrm>
            <a:off x="-304800" y="1219200"/>
            <a:ext cx="5334000" cy="4000500"/>
            <a:chOff x="0" y="816"/>
            <a:chExt cx="3360" cy="2520"/>
          </a:xfrm>
        </p:grpSpPr>
        <p:pic>
          <p:nvPicPr>
            <p:cNvPr id="30736" name="Picture 5" descr="raysfromx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816"/>
              <a:ext cx="3360" cy="2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37" name="Text Box 7"/>
            <p:cNvSpPr txBox="1">
              <a:spLocks noChangeArrowheads="1"/>
            </p:cNvSpPr>
            <p:nvPr/>
          </p:nvSpPr>
          <p:spPr bwMode="auto">
            <a:xfrm>
              <a:off x="2592" y="1752"/>
              <a:ext cx="7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b="1" smtClean="0">
                  <a:solidFill>
                    <a:srgbClr val="000000"/>
                  </a:solidFill>
                </a:rPr>
                <a:t>0.24</a:t>
              </a:r>
            </a:p>
          </p:txBody>
        </p:sp>
        <p:sp>
          <p:nvSpPr>
            <p:cNvPr id="30738" name="Text Box 8"/>
            <p:cNvSpPr txBox="1">
              <a:spLocks noChangeArrowheads="1"/>
            </p:cNvSpPr>
            <p:nvPr/>
          </p:nvSpPr>
          <p:spPr bwMode="auto">
            <a:xfrm>
              <a:off x="2304" y="993"/>
              <a:ext cx="7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b="1" smtClean="0">
                  <a:solidFill>
                    <a:srgbClr val="000000"/>
                  </a:solidFill>
                </a:rPr>
                <a:t>0.01</a:t>
              </a:r>
            </a:p>
          </p:txBody>
        </p:sp>
        <p:sp>
          <p:nvSpPr>
            <p:cNvPr id="30739" name="Text Box 9"/>
            <p:cNvSpPr txBox="1">
              <a:spLocks noChangeArrowheads="1"/>
            </p:cNvSpPr>
            <p:nvPr/>
          </p:nvSpPr>
          <p:spPr bwMode="auto">
            <a:xfrm>
              <a:off x="1200" y="1896"/>
              <a:ext cx="7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b="1" smtClean="0">
                  <a:solidFill>
                    <a:srgbClr val="000000"/>
                  </a:solidFill>
                </a:rPr>
                <a:t>0.47</a:t>
              </a:r>
            </a:p>
          </p:txBody>
        </p:sp>
      </p:grpSp>
      <p:pic>
        <p:nvPicPr>
          <p:cNvPr id="49162" name="Picture 10" descr="distancema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2" t="5240" r="12675" b="9171"/>
          <a:stretch>
            <a:fillRect/>
          </a:stretch>
        </p:blipFill>
        <p:spPr bwMode="auto">
          <a:xfrm>
            <a:off x="5562600" y="1524000"/>
            <a:ext cx="3581400" cy="350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63" name="Rectangle 11"/>
          <p:cNvSpPr>
            <a:spLocks noChangeArrowheads="1"/>
          </p:cNvSpPr>
          <p:nvPr/>
        </p:nvSpPr>
        <p:spPr bwMode="auto">
          <a:xfrm>
            <a:off x="5257800" y="2438400"/>
            <a:ext cx="3886200" cy="2590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9165" name="Text Box 13"/>
          <p:cNvSpPr txBox="1">
            <a:spLocks noChangeArrowheads="1"/>
          </p:cNvSpPr>
          <p:nvPr/>
        </p:nvSpPr>
        <p:spPr bwMode="auto">
          <a:xfrm>
            <a:off x="4800600" y="1828800"/>
            <a:ext cx="1524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 smtClean="0">
                <a:solidFill>
                  <a:srgbClr val="000000"/>
                </a:solidFill>
              </a:rPr>
              <a:t>D(1,:)=</a:t>
            </a:r>
          </a:p>
        </p:txBody>
      </p:sp>
      <p:sp>
        <p:nvSpPr>
          <p:cNvPr id="30729" name="Rectangle 14"/>
          <p:cNvSpPr>
            <a:spLocks noChangeArrowheads="1"/>
          </p:cNvSpPr>
          <p:nvPr/>
        </p:nvSpPr>
        <p:spPr bwMode="auto">
          <a:xfrm>
            <a:off x="6477000" y="2438400"/>
            <a:ext cx="3886200" cy="2590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9167" name="Text Box 15"/>
          <p:cNvSpPr txBox="1">
            <a:spLocks noChangeArrowheads="1"/>
          </p:cNvSpPr>
          <p:nvPr/>
        </p:nvSpPr>
        <p:spPr bwMode="auto">
          <a:xfrm rot="2783831">
            <a:off x="5326857" y="1226343"/>
            <a:ext cx="1447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 smtClean="0">
                <a:solidFill>
                  <a:srgbClr val="000000"/>
                </a:solidFill>
              </a:rPr>
              <a:t>D(:,1)=</a:t>
            </a:r>
          </a:p>
        </p:txBody>
      </p:sp>
      <p:sp>
        <p:nvSpPr>
          <p:cNvPr id="49169" name="Text Box 17"/>
          <p:cNvSpPr txBox="1">
            <a:spLocks noChangeArrowheads="1"/>
          </p:cNvSpPr>
          <p:nvPr/>
        </p:nvSpPr>
        <p:spPr bwMode="auto">
          <a:xfrm>
            <a:off x="6553200" y="1843088"/>
            <a:ext cx="1524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 smtClean="0">
                <a:solidFill>
                  <a:srgbClr val="FFFFFF"/>
                </a:solidFill>
              </a:rPr>
              <a:t>0.24</a:t>
            </a:r>
            <a:endParaRPr lang="en-US" b="1" baseline="30000" smtClean="0">
              <a:solidFill>
                <a:srgbClr val="FFFFFF"/>
              </a:solidFill>
            </a:endParaRPr>
          </a:p>
        </p:txBody>
      </p:sp>
      <p:sp>
        <p:nvSpPr>
          <p:cNvPr id="49170" name="Text Box 18"/>
          <p:cNvSpPr txBox="1">
            <a:spLocks noChangeArrowheads="1"/>
          </p:cNvSpPr>
          <p:nvPr/>
        </p:nvSpPr>
        <p:spPr bwMode="auto">
          <a:xfrm>
            <a:off x="7467600" y="1843088"/>
            <a:ext cx="1524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 smtClean="0">
                <a:solidFill>
                  <a:srgbClr val="FFFFFF"/>
                </a:solidFill>
              </a:rPr>
              <a:t>0.01</a:t>
            </a:r>
            <a:endParaRPr lang="en-US" b="1" baseline="30000" smtClean="0">
              <a:solidFill>
                <a:srgbClr val="FFFFFF"/>
              </a:solidFill>
            </a:endParaRPr>
          </a:p>
        </p:txBody>
      </p:sp>
      <p:sp>
        <p:nvSpPr>
          <p:cNvPr id="49171" name="Text Box 19"/>
          <p:cNvSpPr txBox="1">
            <a:spLocks noChangeArrowheads="1"/>
          </p:cNvSpPr>
          <p:nvPr/>
        </p:nvSpPr>
        <p:spPr bwMode="auto">
          <a:xfrm>
            <a:off x="8305800" y="1843088"/>
            <a:ext cx="1524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 smtClean="0">
                <a:solidFill>
                  <a:srgbClr val="FFFFFF"/>
                </a:solidFill>
              </a:rPr>
              <a:t>0.47</a:t>
            </a:r>
            <a:endParaRPr lang="en-US" b="1" baseline="30000" smtClean="0">
              <a:solidFill>
                <a:srgbClr val="FFFFFF"/>
              </a:solidFill>
            </a:endParaRPr>
          </a:p>
        </p:txBody>
      </p:sp>
      <p:sp>
        <p:nvSpPr>
          <p:cNvPr id="49172" name="Text Box 20"/>
          <p:cNvSpPr txBox="1">
            <a:spLocks noChangeArrowheads="1"/>
          </p:cNvSpPr>
          <p:nvPr/>
        </p:nvSpPr>
        <p:spPr bwMode="auto">
          <a:xfrm>
            <a:off x="5791200" y="1843088"/>
            <a:ext cx="1524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 smtClean="0">
                <a:solidFill>
                  <a:srgbClr val="FFFFFF"/>
                </a:solidFill>
              </a:rPr>
              <a:t>(0)</a:t>
            </a:r>
            <a:endParaRPr lang="en-US" b="1" baseline="30000" smtClean="0">
              <a:solidFill>
                <a:srgbClr val="FFFFFF"/>
              </a:solidFill>
            </a:endParaRPr>
          </a:p>
        </p:txBody>
      </p:sp>
      <p:pic>
        <p:nvPicPr>
          <p:cNvPr id="49173" name="Picture 21" descr="point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1219200"/>
            <a:ext cx="53340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mtClean="0"/>
              <a:t>Example: weighted graphs</a:t>
            </a:r>
            <a:endParaRPr 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266700" y="1086533"/>
            <a:ext cx="560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Computing the distance matrix: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7696200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B2C3AF-5655-46E9-9290-FEFCB6E4C58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97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63" grpId="0" animBg="1"/>
      <p:bldP spid="49165" grpId="0"/>
      <p:bldP spid="49167" grpId="0"/>
      <p:bldP spid="49167" grpId="1"/>
      <p:bldP spid="49169" grpId="0"/>
      <p:bldP spid="49170" grpId="0"/>
      <p:bldP spid="49171" grpId="0"/>
      <p:bldP spid="4917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762000" y="5181600"/>
            <a:ext cx="6629400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smtClean="0">
                <a:solidFill>
                  <a:srgbClr val="000000"/>
                </a:solidFill>
              </a:rPr>
              <a:t>for i=1:N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smtClean="0">
                <a:solidFill>
                  <a:srgbClr val="000000"/>
                </a:solidFill>
              </a:rPr>
              <a:t>	for j=1:N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smtClean="0">
                <a:solidFill>
                  <a:srgbClr val="000000"/>
                </a:solidFill>
              </a:rPr>
              <a:t>		D(i,j) = ||x</a:t>
            </a:r>
            <a:r>
              <a:rPr lang="en-US" sz="2000" b="1" baseline="-25000" smtClean="0">
                <a:solidFill>
                  <a:srgbClr val="000000"/>
                </a:solidFill>
              </a:rPr>
              <a:t>i</a:t>
            </a:r>
            <a:r>
              <a:rPr lang="en-US" sz="2000" b="1" smtClean="0">
                <a:solidFill>
                  <a:srgbClr val="000000"/>
                </a:solidFill>
              </a:rPr>
              <a:t>- x</a:t>
            </a:r>
            <a:r>
              <a:rPr lang="en-US" sz="2000" b="1" baseline="-25000" smtClean="0">
                <a:solidFill>
                  <a:srgbClr val="000000"/>
                </a:solidFill>
              </a:rPr>
              <a:t>j</a:t>
            </a:r>
            <a:r>
              <a:rPr lang="en-US" sz="2000" b="1" smtClean="0">
                <a:solidFill>
                  <a:srgbClr val="000000"/>
                </a:solidFill>
              </a:rPr>
              <a:t>||</a:t>
            </a:r>
            <a:r>
              <a:rPr lang="en-US" sz="2000" b="1" baseline="30000" smtClean="0">
                <a:solidFill>
                  <a:srgbClr val="000000"/>
                </a:solidFill>
              </a:rPr>
              <a:t>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smtClean="0">
                <a:solidFill>
                  <a:srgbClr val="000000"/>
                </a:solidFill>
              </a:rPr>
              <a:t>	end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smtClean="0">
                <a:solidFill>
                  <a:srgbClr val="000000"/>
                </a:solidFill>
              </a:rPr>
              <a:t>end</a:t>
            </a:r>
          </a:p>
        </p:txBody>
      </p:sp>
      <p:pic>
        <p:nvPicPr>
          <p:cNvPr id="55306" name="Picture 10" descr="distancema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2" t="5240" r="12675" b="9171"/>
          <a:stretch>
            <a:fillRect/>
          </a:stretch>
        </p:blipFill>
        <p:spPr bwMode="auto">
          <a:xfrm>
            <a:off x="5562600" y="1524000"/>
            <a:ext cx="3581400" cy="350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7" name="Rectangle 11"/>
          <p:cNvSpPr>
            <a:spLocks noChangeArrowheads="1"/>
          </p:cNvSpPr>
          <p:nvPr/>
        </p:nvSpPr>
        <p:spPr bwMode="auto">
          <a:xfrm>
            <a:off x="5257800" y="2438400"/>
            <a:ext cx="3886200" cy="2590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5308" name="Text Box 12"/>
          <p:cNvSpPr txBox="1">
            <a:spLocks noChangeArrowheads="1"/>
          </p:cNvSpPr>
          <p:nvPr/>
        </p:nvSpPr>
        <p:spPr bwMode="auto">
          <a:xfrm>
            <a:off x="4800600" y="1828800"/>
            <a:ext cx="1524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 smtClean="0">
                <a:solidFill>
                  <a:srgbClr val="000000"/>
                </a:solidFill>
              </a:rPr>
              <a:t>D(1,:)=</a:t>
            </a:r>
          </a:p>
        </p:txBody>
      </p:sp>
      <p:sp>
        <p:nvSpPr>
          <p:cNvPr id="55309" name="Rectangle 13"/>
          <p:cNvSpPr>
            <a:spLocks noChangeArrowheads="1"/>
          </p:cNvSpPr>
          <p:nvPr/>
        </p:nvSpPr>
        <p:spPr bwMode="auto">
          <a:xfrm>
            <a:off x="5562600" y="3276600"/>
            <a:ext cx="3505200" cy="2590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1753" name="Text Box 14"/>
          <p:cNvSpPr txBox="1">
            <a:spLocks noChangeArrowheads="1"/>
          </p:cNvSpPr>
          <p:nvPr/>
        </p:nvSpPr>
        <p:spPr bwMode="auto">
          <a:xfrm rot="2783831">
            <a:off x="5326857" y="1226343"/>
            <a:ext cx="1447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 smtClean="0">
                <a:solidFill>
                  <a:srgbClr val="000000"/>
                </a:solidFill>
              </a:rPr>
              <a:t>D(:,1)=</a:t>
            </a:r>
          </a:p>
        </p:txBody>
      </p:sp>
      <p:sp>
        <p:nvSpPr>
          <p:cNvPr id="55311" name="Text Box 15"/>
          <p:cNvSpPr txBox="1">
            <a:spLocks noChangeArrowheads="1"/>
          </p:cNvSpPr>
          <p:nvPr/>
        </p:nvSpPr>
        <p:spPr bwMode="auto">
          <a:xfrm>
            <a:off x="6553200" y="1843088"/>
            <a:ext cx="1524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 smtClean="0">
                <a:solidFill>
                  <a:srgbClr val="FFFFFF"/>
                </a:solidFill>
              </a:rPr>
              <a:t>0.24</a:t>
            </a:r>
            <a:endParaRPr lang="en-US" b="1" baseline="30000" smtClean="0">
              <a:solidFill>
                <a:srgbClr val="FFFFFF"/>
              </a:solidFill>
            </a:endParaRPr>
          </a:p>
        </p:txBody>
      </p:sp>
      <p:sp>
        <p:nvSpPr>
          <p:cNvPr id="55312" name="Text Box 16"/>
          <p:cNvSpPr txBox="1">
            <a:spLocks noChangeArrowheads="1"/>
          </p:cNvSpPr>
          <p:nvPr/>
        </p:nvSpPr>
        <p:spPr bwMode="auto">
          <a:xfrm>
            <a:off x="7467600" y="1843088"/>
            <a:ext cx="1524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 smtClean="0">
                <a:solidFill>
                  <a:srgbClr val="FFFFFF"/>
                </a:solidFill>
              </a:rPr>
              <a:t>0.01</a:t>
            </a:r>
            <a:endParaRPr lang="en-US" b="1" baseline="30000" smtClean="0">
              <a:solidFill>
                <a:srgbClr val="FFFFFF"/>
              </a:solidFill>
            </a:endParaRPr>
          </a:p>
        </p:txBody>
      </p:sp>
      <p:sp>
        <p:nvSpPr>
          <p:cNvPr id="55313" name="Text Box 17"/>
          <p:cNvSpPr txBox="1">
            <a:spLocks noChangeArrowheads="1"/>
          </p:cNvSpPr>
          <p:nvPr/>
        </p:nvSpPr>
        <p:spPr bwMode="auto">
          <a:xfrm>
            <a:off x="8305800" y="1843088"/>
            <a:ext cx="1524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 smtClean="0">
                <a:solidFill>
                  <a:srgbClr val="FFFFFF"/>
                </a:solidFill>
              </a:rPr>
              <a:t>0.47</a:t>
            </a:r>
            <a:endParaRPr lang="en-US" b="1" baseline="30000" smtClean="0">
              <a:solidFill>
                <a:srgbClr val="FFFFFF"/>
              </a:solidFill>
            </a:endParaRPr>
          </a:p>
        </p:txBody>
      </p:sp>
      <p:sp>
        <p:nvSpPr>
          <p:cNvPr id="55314" name="Text Box 18"/>
          <p:cNvSpPr txBox="1">
            <a:spLocks noChangeArrowheads="1"/>
          </p:cNvSpPr>
          <p:nvPr/>
        </p:nvSpPr>
        <p:spPr bwMode="auto">
          <a:xfrm>
            <a:off x="5791200" y="1843088"/>
            <a:ext cx="1524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 smtClean="0">
                <a:solidFill>
                  <a:srgbClr val="FFFFFF"/>
                </a:solidFill>
              </a:rPr>
              <a:t>(0)</a:t>
            </a:r>
            <a:endParaRPr lang="en-US" b="1" baseline="30000" smtClean="0">
              <a:solidFill>
                <a:srgbClr val="FFFFFF"/>
              </a:solidFill>
            </a:endParaRPr>
          </a:p>
        </p:txBody>
      </p:sp>
      <p:pic>
        <p:nvPicPr>
          <p:cNvPr id="31758" name="Picture 20" descr="raysfromx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1219200"/>
            <a:ext cx="53340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9" name="Text Box 21"/>
          <p:cNvSpPr txBox="1">
            <a:spLocks noChangeArrowheads="1"/>
          </p:cNvSpPr>
          <p:nvPr/>
        </p:nvSpPr>
        <p:spPr bwMode="auto">
          <a:xfrm>
            <a:off x="1828800" y="3962400"/>
            <a:ext cx="1143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 smtClean="0">
                <a:solidFill>
                  <a:srgbClr val="000000"/>
                </a:solidFill>
              </a:rPr>
              <a:t>0.15</a:t>
            </a:r>
          </a:p>
        </p:txBody>
      </p:sp>
      <p:sp>
        <p:nvSpPr>
          <p:cNvPr id="31760" name="Text Box 22"/>
          <p:cNvSpPr txBox="1">
            <a:spLocks noChangeArrowheads="1"/>
          </p:cNvSpPr>
          <p:nvPr/>
        </p:nvSpPr>
        <p:spPr bwMode="auto">
          <a:xfrm>
            <a:off x="2971800" y="2971800"/>
            <a:ext cx="1143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 smtClean="0">
                <a:solidFill>
                  <a:srgbClr val="000000"/>
                </a:solidFill>
              </a:rPr>
              <a:t>0.24</a:t>
            </a:r>
          </a:p>
        </p:txBody>
      </p:sp>
      <p:sp>
        <p:nvSpPr>
          <p:cNvPr id="31761" name="Text Box 23"/>
          <p:cNvSpPr txBox="1">
            <a:spLocks noChangeArrowheads="1"/>
          </p:cNvSpPr>
          <p:nvPr/>
        </p:nvSpPr>
        <p:spPr bwMode="auto">
          <a:xfrm>
            <a:off x="3886200" y="2376488"/>
            <a:ext cx="1143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 smtClean="0">
                <a:solidFill>
                  <a:srgbClr val="000000"/>
                </a:solidFill>
              </a:rPr>
              <a:t>0.29</a:t>
            </a:r>
          </a:p>
        </p:txBody>
      </p:sp>
      <p:sp>
        <p:nvSpPr>
          <p:cNvPr id="31762" name="Text Box 24"/>
          <p:cNvSpPr txBox="1">
            <a:spLocks noChangeArrowheads="1"/>
          </p:cNvSpPr>
          <p:nvPr/>
        </p:nvSpPr>
        <p:spPr bwMode="auto">
          <a:xfrm>
            <a:off x="6477000" y="2590800"/>
            <a:ext cx="1524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 smtClean="0">
                <a:solidFill>
                  <a:srgbClr val="FFFFFF"/>
                </a:solidFill>
              </a:rPr>
              <a:t>(0)</a:t>
            </a:r>
            <a:endParaRPr lang="en-US" b="1" baseline="30000" smtClean="0">
              <a:solidFill>
                <a:srgbClr val="FFFFFF"/>
              </a:solidFill>
            </a:endParaRPr>
          </a:p>
        </p:txBody>
      </p:sp>
      <p:sp>
        <p:nvSpPr>
          <p:cNvPr id="31763" name="Text Box 25"/>
          <p:cNvSpPr txBox="1">
            <a:spLocks noChangeArrowheads="1"/>
          </p:cNvSpPr>
          <p:nvPr/>
        </p:nvSpPr>
        <p:spPr bwMode="auto">
          <a:xfrm>
            <a:off x="7391400" y="2590800"/>
            <a:ext cx="1524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 smtClean="0">
                <a:solidFill>
                  <a:srgbClr val="FFFFFF"/>
                </a:solidFill>
              </a:rPr>
              <a:t>0.29</a:t>
            </a:r>
            <a:endParaRPr lang="en-US" b="1" baseline="30000" smtClean="0">
              <a:solidFill>
                <a:srgbClr val="FFFFFF"/>
              </a:solidFill>
            </a:endParaRPr>
          </a:p>
        </p:txBody>
      </p:sp>
      <p:sp>
        <p:nvSpPr>
          <p:cNvPr id="31764" name="Text Box 26"/>
          <p:cNvSpPr txBox="1">
            <a:spLocks noChangeArrowheads="1"/>
          </p:cNvSpPr>
          <p:nvPr/>
        </p:nvSpPr>
        <p:spPr bwMode="auto">
          <a:xfrm>
            <a:off x="8229600" y="2590800"/>
            <a:ext cx="1524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 smtClean="0">
                <a:solidFill>
                  <a:srgbClr val="FFFFFF"/>
                </a:solidFill>
              </a:rPr>
              <a:t>0.15</a:t>
            </a:r>
            <a:endParaRPr lang="en-US" b="1" baseline="30000" smtClean="0">
              <a:solidFill>
                <a:srgbClr val="FFFFFF"/>
              </a:solidFill>
            </a:endParaRPr>
          </a:p>
        </p:txBody>
      </p:sp>
      <p:sp>
        <p:nvSpPr>
          <p:cNvPr id="31765" name="Text Box 27"/>
          <p:cNvSpPr txBox="1">
            <a:spLocks noChangeArrowheads="1"/>
          </p:cNvSpPr>
          <p:nvPr/>
        </p:nvSpPr>
        <p:spPr bwMode="auto">
          <a:xfrm>
            <a:off x="5715000" y="2590800"/>
            <a:ext cx="1524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 smtClean="0">
                <a:solidFill>
                  <a:srgbClr val="FFFFFF"/>
                </a:solidFill>
              </a:rPr>
              <a:t>0.24</a:t>
            </a:r>
            <a:endParaRPr lang="en-US" b="1" baseline="30000" smtClean="0">
              <a:solidFill>
                <a:srgbClr val="FFFFFF"/>
              </a:solidFill>
            </a:endParaRPr>
          </a:p>
        </p:txBody>
      </p:sp>
      <p:sp>
        <p:nvSpPr>
          <p:cNvPr id="31766" name="Rectangle 28"/>
          <p:cNvSpPr>
            <a:spLocks noChangeArrowheads="1"/>
          </p:cNvSpPr>
          <p:nvPr/>
        </p:nvSpPr>
        <p:spPr bwMode="auto">
          <a:xfrm>
            <a:off x="7315200" y="3276600"/>
            <a:ext cx="1828800" cy="2133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mtClean="0"/>
              <a:t>Example: weighted graphs</a:t>
            </a:r>
            <a:endParaRPr lang="en-US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266700" y="1086533"/>
            <a:ext cx="560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Computing the distance matrix: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7696200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B2C3AF-5655-46E9-9290-FEFCB6E4C58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0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7" grpId="0" animBg="1"/>
      <p:bldP spid="55308" grpId="0"/>
      <p:bldP spid="55309" grpId="0" animBg="1"/>
      <p:bldP spid="55311" grpId="0"/>
      <p:bldP spid="55312" grpId="0"/>
      <p:bldP spid="55313" grpId="0"/>
      <p:bldP spid="553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32772" name="Picture 9" descr="distancema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2" t="5240" r="12675" b="9171"/>
          <a:stretch>
            <a:fillRect/>
          </a:stretch>
        </p:blipFill>
        <p:spPr bwMode="auto">
          <a:xfrm>
            <a:off x="5410200" y="1524000"/>
            <a:ext cx="3581400" cy="350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10" descr="fullycon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3500"/>
            <a:ext cx="53340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Text Box 5"/>
          <p:cNvSpPr txBox="1">
            <a:spLocks noChangeArrowheads="1"/>
          </p:cNvSpPr>
          <p:nvPr/>
        </p:nvSpPr>
        <p:spPr bwMode="auto">
          <a:xfrm>
            <a:off x="762000" y="5181600"/>
            <a:ext cx="6629400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smtClean="0">
                <a:solidFill>
                  <a:srgbClr val="000000"/>
                </a:solidFill>
              </a:rPr>
              <a:t>for i=1:N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smtClean="0">
                <a:solidFill>
                  <a:srgbClr val="000000"/>
                </a:solidFill>
              </a:rPr>
              <a:t>	for j=1:N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smtClean="0">
                <a:solidFill>
                  <a:srgbClr val="000000"/>
                </a:solidFill>
              </a:rPr>
              <a:t>		D(i,j) = ||x</a:t>
            </a:r>
            <a:r>
              <a:rPr lang="en-US" sz="2000" b="1" baseline="-25000" smtClean="0">
                <a:solidFill>
                  <a:srgbClr val="000000"/>
                </a:solidFill>
              </a:rPr>
              <a:t>i</a:t>
            </a:r>
            <a:r>
              <a:rPr lang="en-US" sz="2000" b="1" smtClean="0">
                <a:solidFill>
                  <a:srgbClr val="000000"/>
                </a:solidFill>
              </a:rPr>
              <a:t>- x</a:t>
            </a:r>
            <a:r>
              <a:rPr lang="en-US" sz="2000" b="1" baseline="-25000" smtClean="0">
                <a:solidFill>
                  <a:srgbClr val="000000"/>
                </a:solidFill>
              </a:rPr>
              <a:t>j</a:t>
            </a:r>
            <a:r>
              <a:rPr lang="en-US" sz="2000" b="1" smtClean="0">
                <a:solidFill>
                  <a:srgbClr val="000000"/>
                </a:solidFill>
              </a:rPr>
              <a:t>||</a:t>
            </a:r>
            <a:r>
              <a:rPr lang="en-US" sz="2000" b="1" baseline="30000" smtClean="0">
                <a:solidFill>
                  <a:srgbClr val="000000"/>
                </a:solidFill>
              </a:rPr>
              <a:t>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smtClean="0">
                <a:solidFill>
                  <a:srgbClr val="000000"/>
                </a:solidFill>
              </a:rPr>
              <a:t>	end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smtClean="0">
                <a:solidFill>
                  <a:srgbClr val="000000"/>
                </a:solidFill>
              </a:rPr>
              <a:t>end</a:t>
            </a:r>
          </a:p>
        </p:txBody>
      </p:sp>
      <p:sp>
        <p:nvSpPr>
          <p:cNvPr id="32775" name="Text Box 11"/>
          <p:cNvSpPr txBox="1">
            <a:spLocks noChangeArrowheads="1"/>
          </p:cNvSpPr>
          <p:nvPr/>
        </p:nvSpPr>
        <p:spPr bwMode="auto">
          <a:xfrm>
            <a:off x="7543800" y="5105400"/>
            <a:ext cx="160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N x N matrix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Example: weighted graphs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6700" y="1086533"/>
            <a:ext cx="560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Computing the distance matrix: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7696200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B2C3AF-5655-46E9-9290-FEFCB6E4C58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71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y = m_0 x + b_0&#10;\]&#10;\end{document}&#10;"/>
  <p:tag name="EXTERNALNAME" val="Edittex"/>
  <p:tag name="BLEND" val="False"/>
  <p:tag name="TRANSPARENT" val="False"/>
  <p:tag name="BITMAPFORMAT" val="bmp256"/>
  <p:tag name="DEBUGINTERACTIVE" val="True"/>
  <p:tag name="ORIGWIDTH" val="490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b = -x_0 m  +y_0&#10;\]&#10;\end{document}&#10;"/>
  <p:tag name="EXTERNALNAME" val="Edittex"/>
  <p:tag name="BLEND" val="False"/>
  <p:tag name="TRANSPARENT" val="False"/>
  <p:tag name="BITMAPFORMAT" val="bmp256"/>
  <p:tag name="DEBUGINTERACTIVE" val="True"/>
  <p:tag name="ORIGWIDTH" val="547.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b = -x_0 m  +y_0&#10;\]&#10;\end{document}&#10;"/>
  <p:tag name="EXTERNALNAME" val="Edittex"/>
  <p:tag name="BLEND" val="False"/>
  <p:tag name="TRANSPARENT" val="False"/>
  <p:tag name="BITMAPFORMAT" val="bmp256"/>
  <p:tag name="DEBUGINTERACTIVE" val="True"/>
  <p:tag name="ORIGWIDTH" val="547.2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 = \tan^{-1} \left(\frac{\partial f}{\partial y}/\frac{\partial f}{\partial x}\right)$&#10;\end{document}&#10;"/>
  <p:tag name="EXTERNALNAME" val="Edittex"/>
  <p:tag name="BLEND" val="False"/>
  <p:tag name="TRANSPARENT" val="False"/>
  <p:tag name="BITMAPFORMAT" val="bmpmono"/>
  <p:tag name="DEBUGINTERACTIVE" val="True"/>
  <p:tag name="ORIGWIDTH" val="659.7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Edittex"/>
  <p:tag name="BLEND" val="False"/>
  <p:tag name="TRANSPARENT" val="True"/>
  <p:tag name="BITMAPFORMAT" val="bmpmono"/>
  <p:tag name="DEBUGINTERACTIVE" val="True"/>
  <p:tag name="ORIGWIDTH" val="33.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3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9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4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5_Default Design">
  <a:themeElements>
    <a:clrScheme name="4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5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1_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7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5743</TotalTime>
  <Words>2680</Words>
  <Application>Microsoft Office PowerPoint</Application>
  <PresentationFormat>On-screen Show (4:3)</PresentationFormat>
  <Paragraphs>621</Paragraphs>
  <Slides>55</Slides>
  <Notes>46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80" baseType="lpstr">
      <vt:lpstr>Futura Bk BT</vt:lpstr>
      <vt:lpstr>ＭＳ Ｐゴシック</vt:lpstr>
      <vt:lpstr>SimSun</vt:lpstr>
      <vt:lpstr>Arial</vt:lpstr>
      <vt:lpstr>Calibri</vt:lpstr>
      <vt:lpstr>Cambria Math</vt:lpstr>
      <vt:lpstr>Comic Sans MS</vt:lpstr>
      <vt:lpstr>Helvetica</vt:lpstr>
      <vt:lpstr>Symbol</vt:lpstr>
      <vt:lpstr>Times</vt:lpstr>
      <vt:lpstr>Times New Roman</vt:lpstr>
      <vt:lpstr>Wingdings</vt:lpstr>
      <vt:lpstr>Office Theme</vt:lpstr>
      <vt:lpstr>Default Design</vt:lpstr>
      <vt:lpstr>1_Default Design</vt:lpstr>
      <vt:lpstr>2_Blank Presentation</vt:lpstr>
      <vt:lpstr>3_Blank Presentation</vt:lpstr>
      <vt:lpstr>4_Blank Presentation</vt:lpstr>
      <vt:lpstr>5_Default Design</vt:lpstr>
      <vt:lpstr>5_Blank Presentation</vt:lpstr>
      <vt:lpstr>7_Default Design</vt:lpstr>
      <vt:lpstr>13_Default Design</vt:lpstr>
      <vt:lpstr>9_Default Design</vt:lpstr>
      <vt:lpstr>Equation</vt:lpstr>
      <vt:lpstr>Image</vt:lpstr>
      <vt:lpstr>Fitting:  Voting and the Hough Transform April 24th, 2018</vt:lpstr>
      <vt:lpstr>Announcements</vt:lpstr>
      <vt:lpstr>Last time: Grouping</vt:lpstr>
      <vt:lpstr>Recall: Images as graphs</vt:lpstr>
      <vt:lpstr>Last time: Measuring affinity</vt:lpstr>
      <vt:lpstr>Example: weighted graphs</vt:lpstr>
      <vt:lpstr>PowerPoint Presentation</vt:lpstr>
      <vt:lpstr>PowerPoint Presentation</vt:lpstr>
      <vt:lpstr>PowerPoint Presentation</vt:lpstr>
      <vt:lpstr>Distancesaffinities</vt:lpstr>
      <vt:lpstr>PowerPoint Presentation</vt:lpstr>
      <vt:lpstr>Visualizing a shuffled affinity matrix</vt:lpstr>
      <vt:lpstr>Putting these two aspects together</vt:lpstr>
      <vt:lpstr>Goal: Segmentation by Graph Cuts</vt:lpstr>
      <vt:lpstr>Now: Fitting</vt:lpstr>
      <vt:lpstr>Fitting: Main idea</vt:lpstr>
      <vt:lpstr>Example: Line fitting</vt:lpstr>
      <vt:lpstr>PowerPoint Presentation</vt:lpstr>
      <vt:lpstr>Voting</vt:lpstr>
      <vt:lpstr>Fitting lines: Hough transform</vt:lpstr>
      <vt:lpstr>Finding lines in an image: Hough space</vt:lpstr>
      <vt:lpstr>Finding lines in an image: Hough space</vt:lpstr>
      <vt:lpstr>Finding lines in an image: Hough space</vt:lpstr>
      <vt:lpstr>Finding lines in an image: Hough algorithm</vt:lpstr>
      <vt:lpstr>Polar representation for lines</vt:lpstr>
      <vt:lpstr>PowerPoint Presentation</vt:lpstr>
      <vt:lpstr>Hough transform algorithm</vt:lpstr>
      <vt:lpstr>1. Image  Canny</vt:lpstr>
      <vt:lpstr>2. Canny  Hough votes</vt:lpstr>
      <vt:lpstr>3. Hough votes  Edges </vt:lpstr>
      <vt:lpstr>Hough transform example</vt:lpstr>
      <vt:lpstr>PowerPoint Presentation</vt:lpstr>
      <vt:lpstr>Impact of noise on Hough</vt:lpstr>
      <vt:lpstr>PowerPoint Presentation</vt:lpstr>
      <vt:lpstr>Extensions</vt:lpstr>
      <vt:lpstr>Extensions</vt:lpstr>
      <vt:lpstr>Hough transform for circles</vt:lpstr>
      <vt:lpstr>Hough transform for circles</vt:lpstr>
      <vt:lpstr>Hough transform for circles</vt:lpstr>
      <vt:lpstr>Hough transform for circles</vt:lpstr>
      <vt:lpstr>Hough transform for circles</vt:lpstr>
      <vt:lpstr>Hough transform for circles</vt:lpstr>
      <vt:lpstr>PowerPoint Presentation</vt:lpstr>
      <vt:lpstr>PowerPoint Presentation</vt:lpstr>
      <vt:lpstr>Example: iris detection</vt:lpstr>
      <vt:lpstr>Example: iris detection</vt:lpstr>
      <vt:lpstr>Voting: practical tips</vt:lpstr>
      <vt:lpstr>Hough transform: pros and cons</vt:lpstr>
      <vt:lpstr>Generalized Hough Transform</vt:lpstr>
      <vt:lpstr>PowerPoint Presentation</vt:lpstr>
      <vt:lpstr>PowerPoint Presentation</vt:lpstr>
      <vt:lpstr>Generalized Hough for object detection</vt:lpstr>
      <vt:lpstr>Generalized Hough for object detection</vt:lpstr>
      <vt:lpstr>Summary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Fitting:  Voting and the Hough Transform</dc:title>
  <dc:creator>Administrator</dc:creator>
  <cp:lastModifiedBy>Administrator</cp:lastModifiedBy>
  <cp:revision>247</cp:revision>
  <cp:lastPrinted>2015-04-23T22:25:50Z</cp:lastPrinted>
  <dcterms:created xsi:type="dcterms:W3CDTF">2013-10-08T21:52:44Z</dcterms:created>
  <dcterms:modified xsi:type="dcterms:W3CDTF">2018-04-24T17:46:20Z</dcterms:modified>
</cp:coreProperties>
</file>